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23"/>
  </p:notesMasterIdLst>
  <p:sldIdLst>
    <p:sldId id="1968" r:id="rId5"/>
    <p:sldId id="1974" r:id="rId6"/>
    <p:sldId id="1978" r:id="rId7"/>
    <p:sldId id="1979" r:id="rId8"/>
    <p:sldId id="2138" r:id="rId9"/>
    <p:sldId id="1969" r:id="rId10"/>
    <p:sldId id="2139" r:id="rId11"/>
    <p:sldId id="1980" r:id="rId12"/>
    <p:sldId id="1983" r:id="rId13"/>
    <p:sldId id="1275" r:id="rId14"/>
    <p:sldId id="1982" r:id="rId15"/>
    <p:sldId id="1981" r:id="rId16"/>
    <p:sldId id="2140" r:id="rId17"/>
    <p:sldId id="1971" r:id="rId18"/>
    <p:sldId id="1279" r:id="rId19"/>
    <p:sldId id="1277" r:id="rId20"/>
    <p:sldId id="1278" r:id="rId21"/>
    <p:sldId id="2141"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ED15E3A-8704-F68B-FE31-4843D5CA42F3}" name="Nadya Lyapunova" initials="NL" userId="S::nadya@lena.org::6af15858-c755-43ca-8a72-c51e3993f993" providerId="AD"/>
  <p188:author id="{E5BD3883-CA45-6DF9-8895-440E99859227}" name="Ivan Ross" initials="IR" userId="S::ivanross@lena.org::9182d4f7-031c-405f-97e7-04c06c69cb45" providerId="AD"/>
  <p188:author id="{5E138C8B-4829-6C75-65BC-54C382176D05}" name="Caitlyn Stafford" initials="CS" userId="S::CaitlynStafford@lena.org::27f429cc-6a06-4ecc-9282-1cdc2cc2b19f" providerId="AD"/>
  <p188:author id="{CF4ADCAC-F484-60E7-D305-4A85EA33FCBE}" name="Liz Pettit" initials="LP" userId="S::lizpettit@lena.org::cd5fe16b-7ec4-4b24-b066-993bffdb1467" providerId="AD"/>
  <p188:author id="{DDFF64B2-14C6-21DE-C959-3F1527DD8C92}" name="Mindy Ricketts" initials="MR" userId="S::mindyricketts@lena.org::37e0d344-d13c-4de9-b792-22c0778ff31e" providerId="AD"/>
  <p188:author id="{F35725E9-6161-1531-B1DB-49FD2CE7ED22}" name="Jodi Whiteman" initials="JW" userId="S::jodiwhiteman@lena.org::4b61395d-23b5-43b6-8397-215825a96b0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aitlyn Stafford" initials="CS" lastIdx="10" clrIdx="0">
    <p:extLst>
      <p:ext uri="{19B8F6BF-5375-455C-9EA6-DF929625EA0E}">
        <p15:presenceInfo xmlns:p15="http://schemas.microsoft.com/office/powerpoint/2012/main" userId="S::CaitlynStafford@lenafoundation.org::27f429cc-6a06-4ecc-9282-1cdc2cc2b19f" providerId="AD"/>
      </p:ext>
    </p:extLst>
  </p:cmAuthor>
  <p:cmAuthor id="2" name="Mindy Ricketts" initials="MR" lastIdx="21" clrIdx="1">
    <p:extLst>
      <p:ext uri="{19B8F6BF-5375-455C-9EA6-DF929625EA0E}">
        <p15:presenceInfo xmlns:p15="http://schemas.microsoft.com/office/powerpoint/2012/main" userId="S::mindyricketts@lenafoundation.org::37e0d344-d13c-4de9-b792-22c0778ff31e" providerId="AD"/>
      </p:ext>
    </p:extLst>
  </p:cmAuthor>
  <p:cmAuthor id="3" name="Caitlyn Stafford" initials="CS [2]" lastIdx="6" clrIdx="2">
    <p:extLst>
      <p:ext uri="{19B8F6BF-5375-455C-9EA6-DF929625EA0E}">
        <p15:presenceInfo xmlns:p15="http://schemas.microsoft.com/office/powerpoint/2012/main" userId="S::CaitlynStafford@lena.org::27f429cc-6a06-4ecc-9282-1cdc2cc2b19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CBA9E"/>
    <a:srgbClr val="FFFFFF"/>
    <a:srgbClr val="D2D2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55079B-A1A0-7941-A373-BDB6A0DAEAC9}" v="3" dt="2026-09-18T14:21:51.6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8402"/>
    <p:restoredTop sz="62679"/>
  </p:normalViewPr>
  <p:slideViewPr>
    <p:cSldViewPr snapToGrid="0">
      <p:cViewPr varScale="1">
        <p:scale>
          <a:sx n="65" d="100"/>
          <a:sy n="65" d="100"/>
        </p:scale>
        <p:origin x="760" y="19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th Gonzales" userId="9fd3dc8b-dce1-4439-98af-cdc95521685a" providerId="ADAL" clId="{3C01C02F-4397-54F1-B578-7591327541A8}"/>
    <pc:docChg chg="modSld">
      <pc:chgData name="Beth Gonzales" userId="9fd3dc8b-dce1-4439-98af-cdc95521685a" providerId="ADAL" clId="{3C01C02F-4397-54F1-B578-7591327541A8}" dt="2026-09-18T14:23:22.426" v="112" actId="20577"/>
      <pc:docMkLst>
        <pc:docMk/>
      </pc:docMkLst>
      <pc:sldChg chg="addSp modSp mod modNotesTx">
        <pc:chgData name="Beth Gonzales" userId="9fd3dc8b-dce1-4439-98af-cdc95521685a" providerId="ADAL" clId="{3C01C02F-4397-54F1-B578-7591327541A8}" dt="2026-09-18T14:23:22.426" v="112" actId="20577"/>
        <pc:sldMkLst>
          <pc:docMk/>
          <pc:sldMk cId="685873595" sldId="1279"/>
        </pc:sldMkLst>
        <pc:spChg chg="mod">
          <ac:chgData name="Beth Gonzales" userId="9fd3dc8b-dce1-4439-98af-cdc95521685a" providerId="ADAL" clId="{3C01C02F-4397-54F1-B578-7591327541A8}" dt="2026-09-18T14:19:58.782" v="14" actId="20577"/>
          <ac:spMkLst>
            <pc:docMk/>
            <pc:sldMk cId="685873595" sldId="1279"/>
            <ac:spMk id="2" creationId="{D2C0A54B-C42A-36DD-B68A-8B70439ADD63}"/>
          </ac:spMkLst>
        </pc:spChg>
        <pc:spChg chg="add mod">
          <ac:chgData name="Beth Gonzales" userId="9fd3dc8b-dce1-4439-98af-cdc95521685a" providerId="ADAL" clId="{3C01C02F-4397-54F1-B578-7591327541A8}" dt="2026-09-18T14:20:24.601" v="18" actId="1076"/>
          <ac:spMkLst>
            <pc:docMk/>
            <pc:sldMk cId="685873595" sldId="1279"/>
            <ac:spMk id="3" creationId="{69F1A551-8842-7F4E-F779-1B1CE32FD400}"/>
          </ac:spMkLst>
        </pc:spChg>
        <pc:spChg chg="mod">
          <ac:chgData name="Beth Gonzales" userId="9fd3dc8b-dce1-4439-98af-cdc95521685a" providerId="ADAL" clId="{3C01C02F-4397-54F1-B578-7591327541A8}" dt="2026-09-18T14:23:22.426" v="112" actId="20577"/>
          <ac:spMkLst>
            <pc:docMk/>
            <pc:sldMk cId="685873595" sldId="1279"/>
            <ac:spMk id="4" creationId="{43AB2397-8C65-057F-9DCD-F921A5ED976C}"/>
          </ac:spMkLst>
        </pc:spChg>
        <pc:picChg chg="mod">
          <ac:chgData name="Beth Gonzales" userId="9fd3dc8b-dce1-4439-98af-cdc95521685a" providerId="ADAL" clId="{3C01C02F-4397-54F1-B578-7591327541A8}" dt="2026-09-18T14:20:20.879" v="16" actId="1076"/>
          <ac:picMkLst>
            <pc:docMk/>
            <pc:sldMk cId="685873595" sldId="1279"/>
            <ac:picMk id="7" creationId="{1FC18A82-0DE8-0A1F-94E5-F1DB943433F4}"/>
          </ac:picMkLst>
        </pc:picChg>
      </pc:sldChg>
      <pc:sldChg chg="modNotesTx">
        <pc:chgData name="Beth Gonzales" userId="9fd3dc8b-dce1-4439-98af-cdc95521685a" providerId="ADAL" clId="{3C01C02F-4397-54F1-B578-7591327541A8}" dt="2026-09-18T14:10:40.791" v="3" actId="20577"/>
        <pc:sldMkLst>
          <pc:docMk/>
          <pc:sldMk cId="1764150870" sldId="2138"/>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accent4"/>
            </a:solidFill>
          </c:spPr>
          <c:dPt>
            <c:idx val="0"/>
            <c:bubble3D val="0"/>
            <c:spPr>
              <a:solidFill>
                <a:schemeClr val="bg1"/>
              </a:solidFill>
              <a:ln w="19050">
                <a:solidFill>
                  <a:schemeClr val="lt1"/>
                </a:solidFill>
              </a:ln>
              <a:effectLst/>
            </c:spPr>
            <c:extLst>
              <c:ext xmlns:c16="http://schemas.microsoft.com/office/drawing/2014/chart" uri="{C3380CC4-5D6E-409C-BE32-E72D297353CC}">
                <c16:uniqueId val="{00000001-DCB2-A84F-AD75-1FA21E3A9B08}"/>
              </c:ext>
            </c:extLst>
          </c:dPt>
          <c:dPt>
            <c:idx val="1"/>
            <c:bubble3D val="0"/>
            <c:spPr>
              <a:solidFill>
                <a:schemeClr val="accent5"/>
              </a:solidFill>
              <a:ln w="19050">
                <a:noFill/>
              </a:ln>
              <a:effectLst/>
            </c:spPr>
            <c:extLst>
              <c:ext xmlns:c16="http://schemas.microsoft.com/office/drawing/2014/chart" uri="{C3380CC4-5D6E-409C-BE32-E72D297353CC}">
                <c16:uniqueId val="{00000002-DCB2-A84F-AD75-1FA21E3A9B08}"/>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5-E08A-EB40-886B-D9BEED215E7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E08A-EB40-886B-D9BEED215E7E}"/>
              </c:ext>
            </c:extLst>
          </c:dPt>
          <c:cat>
            <c:strRef>
              <c:f>Sheet1!$A$2:$A$5</c:f>
              <c:strCache>
                <c:ptCount val="2"/>
                <c:pt idx="0">
                  <c:v>1st Qtr</c:v>
                </c:pt>
                <c:pt idx="1">
                  <c:v>2nd Qtr</c:v>
                </c:pt>
              </c:strCache>
            </c:strRef>
          </c:cat>
          <c:val>
            <c:numRef>
              <c:f>Sheet1!$B$2:$B$5</c:f>
              <c:numCache>
                <c:formatCode>General</c:formatCode>
                <c:ptCount val="4"/>
                <c:pt idx="0">
                  <c:v>5</c:v>
                </c:pt>
                <c:pt idx="1">
                  <c:v>95</c:v>
                </c:pt>
              </c:numCache>
            </c:numRef>
          </c:val>
          <c:extLst>
            <c:ext xmlns:c16="http://schemas.microsoft.com/office/drawing/2014/chart" uri="{C3380CC4-5D6E-409C-BE32-E72D297353CC}">
              <c16:uniqueId val="{00000000-DCB2-A84F-AD75-1FA21E3A9B08}"/>
            </c:ext>
          </c:extLst>
        </c:ser>
        <c:dLbls>
          <c:showLegendKey val="0"/>
          <c:showVal val="0"/>
          <c:showCatName val="0"/>
          <c:showSerName val="0"/>
          <c:showPercent val="0"/>
          <c:showBubbleSize val="0"/>
          <c:showLeaderLines val="1"/>
        </c:dLbls>
        <c:firstSliceAng val="360"/>
        <c:holeSize val="61"/>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accent4"/>
            </a:solidFill>
          </c:spPr>
          <c:dPt>
            <c:idx val="0"/>
            <c:bubble3D val="0"/>
            <c:spPr>
              <a:solidFill>
                <a:schemeClr val="bg1"/>
              </a:solidFill>
              <a:ln w="19050">
                <a:solidFill>
                  <a:schemeClr val="lt1"/>
                </a:solidFill>
              </a:ln>
              <a:effectLst/>
            </c:spPr>
            <c:extLst>
              <c:ext xmlns:c16="http://schemas.microsoft.com/office/drawing/2014/chart" uri="{C3380CC4-5D6E-409C-BE32-E72D297353CC}">
                <c16:uniqueId val="{00000001-C6A5-3948-B5A8-F8C6AD7FF8A3}"/>
              </c:ext>
            </c:extLst>
          </c:dPt>
          <c:dPt>
            <c:idx val="1"/>
            <c:bubble3D val="0"/>
            <c:spPr>
              <a:solidFill>
                <a:schemeClr val="accent5"/>
              </a:solidFill>
              <a:ln w="19050">
                <a:noFill/>
              </a:ln>
              <a:effectLst/>
            </c:spPr>
            <c:extLst>
              <c:ext xmlns:c16="http://schemas.microsoft.com/office/drawing/2014/chart" uri="{C3380CC4-5D6E-409C-BE32-E72D297353CC}">
                <c16:uniqueId val="{00000003-C6A5-3948-B5A8-F8C6AD7FF8A3}"/>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5-C6A5-3948-B5A8-F8C6AD7FF8A3}"/>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C6A5-3948-B5A8-F8C6AD7FF8A3}"/>
              </c:ext>
            </c:extLst>
          </c:dPt>
          <c:cat>
            <c:strRef>
              <c:f>Sheet1!$A$2:$A$5</c:f>
              <c:strCache>
                <c:ptCount val="2"/>
                <c:pt idx="0">
                  <c:v>1st Qtr</c:v>
                </c:pt>
                <c:pt idx="1">
                  <c:v>2nd Qtr</c:v>
                </c:pt>
              </c:strCache>
            </c:strRef>
          </c:cat>
          <c:val>
            <c:numRef>
              <c:f>Sheet1!$B$2:$B$5</c:f>
              <c:numCache>
                <c:formatCode>General</c:formatCode>
                <c:ptCount val="4"/>
                <c:pt idx="0">
                  <c:v>10</c:v>
                </c:pt>
                <c:pt idx="1">
                  <c:v>90</c:v>
                </c:pt>
              </c:numCache>
            </c:numRef>
          </c:val>
          <c:extLst>
            <c:ext xmlns:c16="http://schemas.microsoft.com/office/drawing/2014/chart" uri="{C3380CC4-5D6E-409C-BE32-E72D297353CC}">
              <c16:uniqueId val="{00000008-C6A5-3948-B5A8-F8C6AD7FF8A3}"/>
            </c:ext>
          </c:extLst>
        </c:ser>
        <c:dLbls>
          <c:showLegendKey val="0"/>
          <c:showVal val="0"/>
          <c:showCatName val="0"/>
          <c:showSerName val="0"/>
          <c:showPercent val="0"/>
          <c:showBubbleSize val="0"/>
          <c:showLeaderLines val="1"/>
        </c:dLbls>
        <c:firstSliceAng val="360"/>
        <c:holeSize val="61"/>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accent4"/>
            </a:solidFill>
          </c:spPr>
          <c:dPt>
            <c:idx val="0"/>
            <c:bubble3D val="0"/>
            <c:spPr>
              <a:solidFill>
                <a:schemeClr val="bg1"/>
              </a:solidFill>
              <a:ln w="19050">
                <a:solidFill>
                  <a:schemeClr val="lt1"/>
                </a:solidFill>
              </a:ln>
              <a:effectLst/>
            </c:spPr>
            <c:extLst>
              <c:ext xmlns:c16="http://schemas.microsoft.com/office/drawing/2014/chart" uri="{C3380CC4-5D6E-409C-BE32-E72D297353CC}">
                <c16:uniqueId val="{00000001-4EFC-514E-BFAF-E7394D69C647}"/>
              </c:ext>
            </c:extLst>
          </c:dPt>
          <c:dPt>
            <c:idx val="1"/>
            <c:bubble3D val="0"/>
            <c:spPr>
              <a:solidFill>
                <a:schemeClr val="accent5"/>
              </a:solidFill>
              <a:ln w="19050">
                <a:noFill/>
              </a:ln>
              <a:effectLst/>
            </c:spPr>
            <c:extLst>
              <c:ext xmlns:c16="http://schemas.microsoft.com/office/drawing/2014/chart" uri="{C3380CC4-5D6E-409C-BE32-E72D297353CC}">
                <c16:uniqueId val="{00000003-4EFC-514E-BFAF-E7394D69C647}"/>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5-4EFC-514E-BFAF-E7394D69C647}"/>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4EFC-514E-BFAF-E7394D69C647}"/>
              </c:ext>
            </c:extLst>
          </c:dPt>
          <c:cat>
            <c:strRef>
              <c:f>Sheet1!$A$2:$A$5</c:f>
              <c:strCache>
                <c:ptCount val="2"/>
                <c:pt idx="0">
                  <c:v>1st Qtr</c:v>
                </c:pt>
                <c:pt idx="1">
                  <c:v>2nd Qtr</c:v>
                </c:pt>
              </c:strCache>
            </c:strRef>
          </c:cat>
          <c:val>
            <c:numRef>
              <c:f>Sheet1!$B$2:$B$5</c:f>
              <c:numCache>
                <c:formatCode>General</c:formatCode>
                <c:ptCount val="4"/>
                <c:pt idx="0">
                  <c:v>12</c:v>
                </c:pt>
                <c:pt idx="1">
                  <c:v>88</c:v>
                </c:pt>
              </c:numCache>
            </c:numRef>
          </c:val>
          <c:extLst>
            <c:ext xmlns:c16="http://schemas.microsoft.com/office/drawing/2014/chart" uri="{C3380CC4-5D6E-409C-BE32-E72D297353CC}">
              <c16:uniqueId val="{00000008-4EFC-514E-BFAF-E7394D69C647}"/>
            </c:ext>
          </c:extLst>
        </c:ser>
        <c:dLbls>
          <c:showLegendKey val="0"/>
          <c:showVal val="0"/>
          <c:showCatName val="0"/>
          <c:showSerName val="0"/>
          <c:showPercent val="0"/>
          <c:showBubbleSize val="0"/>
          <c:showLeaderLines val="1"/>
        </c:dLbls>
        <c:firstSliceAng val="360"/>
        <c:holeSize val="61"/>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accent5"/>
            </a:solidFill>
          </c:spPr>
          <c:dPt>
            <c:idx val="0"/>
            <c:bubble3D val="0"/>
            <c:spPr>
              <a:solidFill>
                <a:schemeClr val="bg1"/>
              </a:solidFill>
              <a:ln w="19050">
                <a:solidFill>
                  <a:schemeClr val="lt1"/>
                </a:solidFill>
              </a:ln>
              <a:effectLst/>
            </c:spPr>
            <c:extLst>
              <c:ext xmlns:c16="http://schemas.microsoft.com/office/drawing/2014/chart" uri="{C3380CC4-5D6E-409C-BE32-E72D297353CC}">
                <c16:uniqueId val="{00000001-AF16-7E42-BC75-98D58A3960A9}"/>
              </c:ext>
            </c:extLst>
          </c:dPt>
          <c:dPt>
            <c:idx val="1"/>
            <c:bubble3D val="0"/>
            <c:spPr>
              <a:solidFill>
                <a:schemeClr val="accent5"/>
              </a:solidFill>
              <a:ln w="19050">
                <a:noFill/>
              </a:ln>
              <a:effectLst/>
            </c:spPr>
            <c:extLst>
              <c:ext xmlns:c16="http://schemas.microsoft.com/office/drawing/2014/chart" uri="{C3380CC4-5D6E-409C-BE32-E72D297353CC}">
                <c16:uniqueId val="{00000003-AF16-7E42-BC75-98D58A3960A9}"/>
              </c:ext>
            </c:extLst>
          </c:dPt>
          <c:dPt>
            <c:idx val="2"/>
            <c:bubble3D val="0"/>
            <c:spPr>
              <a:solidFill>
                <a:schemeClr val="accent5"/>
              </a:solidFill>
              <a:ln w="19050">
                <a:solidFill>
                  <a:schemeClr val="lt1"/>
                </a:solidFill>
              </a:ln>
              <a:effectLst/>
            </c:spPr>
            <c:extLst>
              <c:ext xmlns:c16="http://schemas.microsoft.com/office/drawing/2014/chart" uri="{C3380CC4-5D6E-409C-BE32-E72D297353CC}">
                <c16:uniqueId val="{00000005-AF16-7E42-BC75-98D58A3960A9}"/>
              </c:ext>
            </c:extLst>
          </c:dPt>
          <c:dPt>
            <c:idx val="3"/>
            <c:bubble3D val="0"/>
            <c:spPr>
              <a:solidFill>
                <a:schemeClr val="accent5"/>
              </a:solidFill>
              <a:ln w="19050">
                <a:solidFill>
                  <a:schemeClr val="lt1"/>
                </a:solidFill>
              </a:ln>
              <a:effectLst/>
            </c:spPr>
            <c:extLst>
              <c:ext xmlns:c16="http://schemas.microsoft.com/office/drawing/2014/chart" uri="{C3380CC4-5D6E-409C-BE32-E72D297353CC}">
                <c16:uniqueId val="{00000007-AF16-7E42-BC75-98D58A3960A9}"/>
              </c:ext>
            </c:extLst>
          </c:dPt>
          <c:cat>
            <c:strRef>
              <c:f>Sheet1!$A$2:$A$5</c:f>
              <c:strCache>
                <c:ptCount val="2"/>
                <c:pt idx="0">
                  <c:v>1st Qtr</c:v>
                </c:pt>
                <c:pt idx="1">
                  <c:v>2nd Qtr</c:v>
                </c:pt>
              </c:strCache>
            </c:strRef>
          </c:cat>
          <c:val>
            <c:numRef>
              <c:f>Sheet1!$B$2:$B$5</c:f>
              <c:numCache>
                <c:formatCode>General</c:formatCode>
                <c:ptCount val="4"/>
                <c:pt idx="0">
                  <c:v>21</c:v>
                </c:pt>
                <c:pt idx="1">
                  <c:v>79</c:v>
                </c:pt>
              </c:numCache>
            </c:numRef>
          </c:val>
          <c:extLst>
            <c:ext xmlns:c16="http://schemas.microsoft.com/office/drawing/2014/chart" uri="{C3380CC4-5D6E-409C-BE32-E72D297353CC}">
              <c16:uniqueId val="{00000008-AF16-7E42-BC75-98D58A3960A9}"/>
            </c:ext>
          </c:extLst>
        </c:ser>
        <c:dLbls>
          <c:showLegendKey val="0"/>
          <c:showVal val="0"/>
          <c:showCatName val="0"/>
          <c:showSerName val="0"/>
          <c:showPercent val="0"/>
          <c:showBubbleSize val="0"/>
          <c:showLeaderLines val="1"/>
        </c:dLbls>
        <c:firstSliceAng val="360"/>
        <c:holeSize val="61"/>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accent4"/>
            </a:solidFill>
          </c:spPr>
          <c:dPt>
            <c:idx val="0"/>
            <c:bubble3D val="0"/>
            <c:spPr>
              <a:solidFill>
                <a:schemeClr val="bg1"/>
              </a:solidFill>
              <a:ln w="19050">
                <a:solidFill>
                  <a:schemeClr val="lt1"/>
                </a:solidFill>
              </a:ln>
              <a:effectLst/>
            </c:spPr>
            <c:extLst>
              <c:ext xmlns:c16="http://schemas.microsoft.com/office/drawing/2014/chart" uri="{C3380CC4-5D6E-409C-BE32-E72D297353CC}">
                <c16:uniqueId val="{00000001-EAD6-7F47-9E54-2239D093F579}"/>
              </c:ext>
            </c:extLst>
          </c:dPt>
          <c:dPt>
            <c:idx val="1"/>
            <c:bubble3D val="0"/>
            <c:spPr>
              <a:solidFill>
                <a:schemeClr val="accent5"/>
              </a:solidFill>
              <a:ln w="19050">
                <a:noFill/>
              </a:ln>
              <a:effectLst/>
            </c:spPr>
            <c:extLst>
              <c:ext xmlns:c16="http://schemas.microsoft.com/office/drawing/2014/chart" uri="{C3380CC4-5D6E-409C-BE32-E72D297353CC}">
                <c16:uniqueId val="{00000003-EAD6-7F47-9E54-2239D093F579}"/>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5-EAD6-7F47-9E54-2239D093F579}"/>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EAD6-7F47-9E54-2239D093F579}"/>
              </c:ext>
            </c:extLst>
          </c:dPt>
          <c:cat>
            <c:strRef>
              <c:f>Sheet1!$A$2:$A$5</c:f>
              <c:strCache>
                <c:ptCount val="2"/>
                <c:pt idx="0">
                  <c:v>1st Qtr</c:v>
                </c:pt>
                <c:pt idx="1">
                  <c:v>2nd Qtr</c:v>
                </c:pt>
              </c:strCache>
            </c:strRef>
          </c:cat>
          <c:val>
            <c:numRef>
              <c:f>Sheet1!$B$2:$B$5</c:f>
              <c:numCache>
                <c:formatCode>General</c:formatCode>
                <c:ptCount val="4"/>
                <c:pt idx="0">
                  <c:v>8</c:v>
                </c:pt>
                <c:pt idx="1">
                  <c:v>92</c:v>
                </c:pt>
              </c:numCache>
            </c:numRef>
          </c:val>
          <c:extLst>
            <c:ext xmlns:c16="http://schemas.microsoft.com/office/drawing/2014/chart" uri="{C3380CC4-5D6E-409C-BE32-E72D297353CC}">
              <c16:uniqueId val="{00000008-EAD6-7F47-9E54-2239D093F579}"/>
            </c:ext>
          </c:extLst>
        </c:ser>
        <c:dLbls>
          <c:showLegendKey val="0"/>
          <c:showVal val="0"/>
          <c:showCatName val="0"/>
          <c:showSerName val="0"/>
          <c:showPercent val="0"/>
          <c:showBubbleSize val="0"/>
          <c:showLeaderLines val="1"/>
        </c:dLbls>
        <c:firstSliceAng val="360"/>
        <c:holeSize val="61"/>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Nunito" pitchFamily="2" charset="77"/>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Nunito" pitchFamily="2" charset="77"/>
              </a:defRPr>
            </a:lvl1pPr>
          </a:lstStyle>
          <a:p>
            <a:fld id="{7D2FB8B1-C110-497A-989C-121FA4512DE0}" type="datetimeFigureOut">
              <a:rPr lang="en-US" smtClean="0"/>
              <a:pPr/>
              <a:t>9/18/26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Nunito" pitchFamily="2" charset="77"/>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Nunito" pitchFamily="2" charset="77"/>
              </a:defRPr>
            </a:lvl1pPr>
          </a:lstStyle>
          <a:p>
            <a:fld id="{C0C65698-33FF-4660-892F-797C45BA431F}" type="slidenum">
              <a:rPr lang="en-US" smtClean="0"/>
              <a:pPr/>
              <a:t>‹#›</a:t>
            </a:fld>
            <a:endParaRPr lang="en-US" dirty="0"/>
          </a:p>
        </p:txBody>
      </p:sp>
    </p:spTree>
    <p:extLst>
      <p:ext uri="{BB962C8B-B14F-4D97-AF65-F5344CB8AC3E}">
        <p14:creationId xmlns:p14="http://schemas.microsoft.com/office/powerpoint/2010/main" val="153341424"/>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Nunito" pitchFamily="2" charset="77"/>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This deck is designed to help you present and celebrate your LENA Grow program outcomes with your community: </a:t>
            </a:r>
            <a:endParaRPr lang="en-US" dirty="0">
              <a:cs typeface="Calibri"/>
            </a:endParaRPr>
          </a:p>
          <a:p>
            <a:pPr marL="171450" indent="-171450">
              <a:buFont typeface="Arial"/>
              <a:buChar char="•"/>
            </a:pPr>
            <a:r>
              <a:rPr lang="en-US" i="1" dirty="0"/>
              <a:t>A suggested script is provided in the notes section of each slide. </a:t>
            </a:r>
            <a:endParaRPr lang="en-US" dirty="0">
              <a:cs typeface="Calibri"/>
            </a:endParaRPr>
          </a:p>
          <a:p>
            <a:pPr marL="171450" indent="-171450">
              <a:buFont typeface="Arial"/>
              <a:buChar char="•"/>
            </a:pPr>
            <a:r>
              <a:rPr lang="en-US" dirty="0">
                <a:cs typeface="Calibri"/>
              </a:rPr>
              <a:t>Italicized text provides reference or background information.</a:t>
            </a:r>
            <a:endParaRPr lang="en-US" i="1" dirty="0"/>
          </a:p>
          <a:p>
            <a:pPr marL="171450" indent="-171450">
              <a:buFont typeface="Arial"/>
              <a:buChar char="•"/>
            </a:pPr>
            <a:r>
              <a:rPr lang="en-US" i="1" dirty="0"/>
              <a:t>&lt;Text in brackets&gt; indicates, either on the slide or in the notes, an opportunity to customize this presentation with your own program results, successes, and outcomes. </a:t>
            </a:r>
            <a:endParaRPr lang="en-US" dirty="0"/>
          </a:p>
          <a:p>
            <a:pPr marL="171450" indent="-171450">
              <a:buFont typeface="Arial"/>
              <a:buChar char="•"/>
            </a:pPr>
            <a:r>
              <a:rPr lang="en-US" i="1" dirty="0"/>
              <a:t>Keep slide content light — use your conversation to tell the whole story and presentation slides to support.</a:t>
            </a:r>
            <a:endParaRPr lang="en-US" dirty="0">
              <a:cs typeface="Calibri"/>
            </a:endParaRPr>
          </a:p>
          <a:p>
            <a:pPr marL="171450" indent="-171450">
              <a:buFont typeface="Arial"/>
              <a:buChar char="•"/>
            </a:pPr>
            <a:r>
              <a:rPr lang="en-US" i="1" dirty="0"/>
              <a:t>Delete all unnecessary slides (and slide notes) when customizations are finished. Some slides may be more effective than others depending on your target audience.</a:t>
            </a:r>
            <a:endParaRPr lang="en-US" dirty="0">
              <a:cs typeface="Calibri"/>
            </a:endParaRPr>
          </a:p>
          <a:p>
            <a:endParaRPr lang="en-US" dirty="0"/>
          </a:p>
          <a:p>
            <a:br>
              <a:rPr lang="en-US" dirty="0">
                <a:cs typeface="+mn-lt"/>
              </a:rPr>
            </a:br>
            <a:r>
              <a:rPr lang="en-US" dirty="0"/>
              <a:t>&lt;Thank you for joining the discussion today. I'm excited to share more with you about our work with LENA Grow and how it supports our mission of...&gt;</a:t>
            </a:r>
            <a:endParaRPr lang="en-US" dirty="0">
              <a:cs typeface="Calibri"/>
            </a:endParaRPr>
          </a:p>
        </p:txBody>
      </p:sp>
      <p:sp>
        <p:nvSpPr>
          <p:cNvPr id="4" name="Slide Number Placeholder 3"/>
          <p:cNvSpPr>
            <a:spLocks noGrp="1"/>
          </p:cNvSpPr>
          <p:nvPr>
            <p:ph type="sldNum" sz="quarter" idx="5"/>
          </p:nvPr>
        </p:nvSpPr>
        <p:spPr/>
        <p:txBody>
          <a:bodyPr/>
          <a:lstStyle/>
          <a:p>
            <a:fld id="{C0C65698-33FF-4660-892F-797C45BA431F}" type="slidenum">
              <a:rPr lang="en-US" smtClean="0"/>
              <a:t>1</a:t>
            </a:fld>
            <a:endParaRPr lang="en-US"/>
          </a:p>
        </p:txBody>
      </p:sp>
    </p:spTree>
    <p:extLst>
      <p:ext uri="{BB962C8B-B14F-4D97-AF65-F5344CB8AC3E}">
        <p14:creationId xmlns:p14="http://schemas.microsoft.com/office/powerpoint/2010/main" val="2180360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1" u="none" strike="noStrike">
                <a:solidFill>
                  <a:srgbClr val="000000"/>
                </a:solidFill>
                <a:effectLst/>
                <a:latin typeface="Arial"/>
                <a:cs typeface="Arial"/>
              </a:rPr>
              <a:t>We recommend opening your presentation with a quote from a LENA </a:t>
            </a:r>
            <a:r>
              <a:rPr lang="en-US" sz="1800" i="1">
                <a:solidFill>
                  <a:srgbClr val="000000"/>
                </a:solidFill>
                <a:latin typeface="Arial"/>
                <a:cs typeface="Arial"/>
              </a:rPr>
              <a:t>Grow</a:t>
            </a:r>
            <a:r>
              <a:rPr lang="en-US" sz="1800" b="0" i="1" u="none" strike="noStrike">
                <a:solidFill>
                  <a:srgbClr val="000000"/>
                </a:solidFill>
                <a:effectLst/>
                <a:latin typeface="Arial"/>
                <a:cs typeface="Arial"/>
              </a:rPr>
              <a:t> coach, teacher, or center director</a:t>
            </a:r>
            <a:r>
              <a:rPr lang="en-US" sz="1800" i="1">
                <a:solidFill>
                  <a:srgbClr val="000000"/>
                </a:solidFill>
                <a:latin typeface="Arial"/>
                <a:cs typeface="Arial"/>
              </a:rPr>
              <a:t> who is making every interaction count in your community</a:t>
            </a:r>
            <a:r>
              <a:rPr lang="en-US" sz="1800" b="0" i="1" u="none" strike="noStrike">
                <a:solidFill>
                  <a:srgbClr val="000000"/>
                </a:solidFill>
                <a:effectLst/>
                <a:latin typeface="Arial"/>
                <a:cs typeface="Arial"/>
              </a:rPr>
              <a:t>. Consider adding a photo </a:t>
            </a:r>
            <a:r>
              <a:rPr lang="en-US" sz="1800" i="1">
                <a:solidFill>
                  <a:srgbClr val="000000"/>
                </a:solidFill>
                <a:latin typeface="Arial"/>
                <a:cs typeface="Arial"/>
              </a:rPr>
              <a:t>of the person or their classroom for</a:t>
            </a:r>
            <a:r>
              <a:rPr lang="en-US" sz="1800" b="0" i="1" u="none" strike="noStrike">
                <a:solidFill>
                  <a:srgbClr val="000000"/>
                </a:solidFill>
                <a:effectLst/>
                <a:latin typeface="Arial"/>
                <a:cs typeface="Arial"/>
              </a:rPr>
              <a:t> maximum impact.</a:t>
            </a:r>
            <a:r>
              <a:rPr lang="en-US" sz="1800" i="1">
                <a:solidFill>
                  <a:srgbClr val="000000"/>
                </a:solidFill>
                <a:latin typeface="Arial"/>
                <a:cs typeface="Arial"/>
              </a:rPr>
              <a:t>  </a:t>
            </a:r>
            <a:endParaRPr lang="en-US" sz="1800" b="0" i="1" u="none" strike="noStrike">
              <a:solidFill>
                <a:srgbClr val="000000"/>
              </a:solidFill>
              <a:effectLst/>
              <a:latin typeface="Arial"/>
              <a:cs typeface="Arial"/>
            </a:endParaRPr>
          </a:p>
          <a:p>
            <a:endParaRPr lang="en-US" sz="1800" i="1">
              <a:latin typeface="Arial"/>
              <a:cs typeface="Arial"/>
            </a:endParaRPr>
          </a:p>
          <a:p>
            <a:r>
              <a:rPr lang="en-US" sz="1800">
                <a:latin typeface="Arial"/>
                <a:cs typeface="Arial"/>
              </a:rPr>
              <a:t>To set the stage for our conversation today, I'd like to open with a quote from one of our program participants. </a:t>
            </a:r>
          </a:p>
        </p:txBody>
      </p:sp>
      <p:sp>
        <p:nvSpPr>
          <p:cNvPr id="4" name="Slide Number Placeholder 3"/>
          <p:cNvSpPr>
            <a:spLocks noGrp="1"/>
          </p:cNvSpPr>
          <p:nvPr>
            <p:ph type="sldNum" sz="quarter" idx="5"/>
          </p:nvPr>
        </p:nvSpPr>
        <p:spPr/>
        <p:txBody>
          <a:bodyPr/>
          <a:lstStyle/>
          <a:p>
            <a:fld id="{C0C65698-33FF-4660-892F-797C45BA431F}" type="slidenum">
              <a:rPr lang="en-US" smtClean="0"/>
              <a:t>2</a:t>
            </a:fld>
            <a:endParaRPr lang="en-US"/>
          </a:p>
        </p:txBody>
      </p:sp>
    </p:spTree>
    <p:extLst>
      <p:ext uri="{BB962C8B-B14F-4D97-AF65-F5344CB8AC3E}">
        <p14:creationId xmlns:p14="http://schemas.microsoft.com/office/powerpoint/2010/main" val="1700699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i="1" dirty="0">
                <a:solidFill>
                  <a:srgbClr val="000000"/>
                </a:solidFill>
                <a:latin typeface="Arial"/>
                <a:cs typeface="Arial"/>
              </a:rPr>
              <a:t>Read slide.</a:t>
            </a:r>
          </a:p>
        </p:txBody>
      </p:sp>
      <p:sp>
        <p:nvSpPr>
          <p:cNvPr id="4" name="Slide Number Placeholder 3"/>
          <p:cNvSpPr>
            <a:spLocks noGrp="1"/>
          </p:cNvSpPr>
          <p:nvPr>
            <p:ph type="sldNum" sz="quarter" idx="5"/>
          </p:nvPr>
        </p:nvSpPr>
        <p:spPr/>
        <p:txBody>
          <a:bodyPr/>
          <a:lstStyle/>
          <a:p>
            <a:fld id="{C0C65698-33FF-4660-892F-797C45BA431F}" type="slidenum">
              <a:rPr lang="en-US" smtClean="0"/>
              <a:t>3</a:t>
            </a:fld>
            <a:endParaRPr lang="en-US"/>
          </a:p>
        </p:txBody>
      </p:sp>
    </p:spTree>
    <p:extLst>
      <p:ext uri="{BB962C8B-B14F-4D97-AF65-F5344CB8AC3E}">
        <p14:creationId xmlns:p14="http://schemas.microsoft.com/office/powerpoint/2010/main" val="751048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LENA Grow program uses data from LENA technology, weekly app sessions, and program materials to help build more talk into daily classroom activities. LENA's feedback cycle supports educators in making long-lasting changes to language interactions.</a:t>
            </a:r>
          </a:p>
          <a:p>
            <a:endParaRPr lang="en-US" dirty="0"/>
          </a:p>
          <a:p>
            <a:r>
              <a:rPr lang="en-US" dirty="0"/>
              <a:t>Each week, children wear a vest containing a LENA device. The device captures the talk each child experiences during the day. </a:t>
            </a:r>
          </a:p>
          <a:p>
            <a:endParaRPr lang="en-US" dirty="0"/>
          </a:p>
          <a:p>
            <a:r>
              <a:rPr lang="en-US" dirty="0"/>
              <a:t>During their weekly app session, teachers review and reflect on their data, set a target goal, and learn new talk strategies.</a:t>
            </a:r>
            <a:br>
              <a:rPr lang="en-US" dirty="0"/>
            </a:br>
            <a:endParaRPr lang="en-US" dirty="0"/>
          </a:p>
          <a:p>
            <a:r>
              <a:rPr lang="en-US" dirty="0"/>
              <a:t>Teachers are then able to work towards their goal by practicing engaging children in quality classroom talk until the next LENA Day.</a:t>
            </a:r>
            <a:endParaRPr lang="en-US" dirty="0">
              <a:cs typeface="Calibri"/>
            </a:endParaRPr>
          </a:p>
        </p:txBody>
      </p:sp>
      <p:sp>
        <p:nvSpPr>
          <p:cNvPr id="4" name="Slide Number Placeholder 3"/>
          <p:cNvSpPr>
            <a:spLocks noGrp="1"/>
          </p:cNvSpPr>
          <p:nvPr>
            <p:ph type="sldNum" sz="quarter" idx="5"/>
          </p:nvPr>
        </p:nvSpPr>
        <p:spPr/>
        <p:txBody>
          <a:bodyPr/>
          <a:lstStyle/>
          <a:p>
            <a:fld id="{C0C65698-33FF-4660-892F-797C45BA431F}" type="slidenum">
              <a:rPr lang="en-US" smtClean="0"/>
              <a:t>4</a:t>
            </a:fld>
            <a:endParaRPr lang="en-US"/>
          </a:p>
        </p:txBody>
      </p:sp>
    </p:spTree>
    <p:extLst>
      <p:ext uri="{BB962C8B-B14F-4D97-AF65-F5344CB8AC3E}">
        <p14:creationId xmlns:p14="http://schemas.microsoft.com/office/powerpoint/2010/main" val="38935306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latin typeface="Arial"/>
                <a:cs typeface="Arial"/>
              </a:rPr>
              <a:t>These changes</a:t>
            </a:r>
            <a:r>
              <a:rPr lang="en-US" sz="1800" b="0" i="0" u="none" strike="noStrike" dirty="0">
                <a:solidFill>
                  <a:srgbClr val="000000"/>
                </a:solidFill>
                <a:effectLst/>
                <a:latin typeface="Arial"/>
                <a:cs typeface="Arial"/>
              </a:rPr>
              <a:t> in</a:t>
            </a:r>
            <a:r>
              <a:rPr lang="en-US" sz="1800" dirty="0">
                <a:solidFill>
                  <a:srgbClr val="000000"/>
                </a:solidFill>
                <a:latin typeface="Arial"/>
                <a:cs typeface="Arial"/>
              </a:rPr>
              <a:t> language interactions result in</a:t>
            </a:r>
            <a:r>
              <a:rPr lang="en-US" sz="1800" b="0" i="0" u="none" strike="noStrike" dirty="0">
                <a:solidFill>
                  <a:srgbClr val="000000"/>
                </a:solidFill>
                <a:effectLst/>
                <a:latin typeface="Arial"/>
                <a:cs typeface="Arial"/>
              </a:rPr>
              <a:t> so many positive teacher and child outcomes.</a:t>
            </a:r>
            <a:r>
              <a:rPr lang="en-US" sz="1800" dirty="0">
                <a:solidFill>
                  <a:srgbClr val="000000"/>
                </a:solidFill>
                <a:latin typeface="Arial"/>
                <a:cs typeface="Arial"/>
              </a:rPr>
              <a:t> Multiple independent program evaluations have proven this to be true, so LENA Grow is officially what we can call an "evidence-based" program.</a:t>
            </a:r>
            <a:endParaRPr lang="en-US" sz="2800" b="0" dirty="0">
              <a:effectLst/>
              <a:latin typeface="Arial"/>
              <a:cs typeface="Arial"/>
            </a:endParaRPr>
          </a:p>
          <a:p>
            <a:pPr rtl="0">
              <a:spcBef>
                <a:spcPts val="0"/>
              </a:spcBef>
              <a:spcAft>
                <a:spcPts val="0"/>
              </a:spcAft>
            </a:pPr>
            <a:br>
              <a:rPr lang="en-US" sz="2800" dirty="0">
                <a:effectLst/>
                <a:cs typeface="+mn-lt"/>
              </a:rPr>
            </a:br>
            <a:r>
              <a:rPr lang="en-US" sz="1800" b="0" i="0" u="none" strike="noStrike" dirty="0">
                <a:solidFill>
                  <a:srgbClr val="000000"/>
                </a:solidFill>
                <a:effectLst/>
                <a:latin typeface="Arial"/>
                <a:cs typeface="Arial"/>
              </a:rPr>
              <a:t>Teacher outcomes:</a:t>
            </a:r>
            <a:endParaRPr lang="en-US" sz="2800" b="0" dirty="0">
              <a:effectLst/>
              <a:latin typeface="Arial"/>
              <a:cs typeface="Arial"/>
            </a:endParaRPr>
          </a:p>
          <a:p>
            <a:pPr fontAlgn="base">
              <a:buFont typeface="Arial" panose="020B0604020202020204" pitchFamily="34" charset="0"/>
              <a:buChar char="•"/>
            </a:pPr>
            <a:r>
              <a:rPr lang="en-US" sz="1800" dirty="0">
                <a:solidFill>
                  <a:srgbClr val="000000"/>
                </a:solidFill>
                <a:latin typeface="Arial"/>
                <a:cs typeface="Arial"/>
              </a:rPr>
              <a:t> </a:t>
            </a:r>
            <a:r>
              <a:rPr lang="en-US" sz="1800" b="1" dirty="0">
                <a:solidFill>
                  <a:srgbClr val="000000"/>
                </a:solidFill>
                <a:latin typeface="Arial"/>
                <a:cs typeface="Arial"/>
              </a:rPr>
              <a:t>Improved Classroom Communication</a:t>
            </a:r>
            <a:r>
              <a:rPr lang="en-US" sz="1800" dirty="0">
                <a:solidFill>
                  <a:srgbClr val="000000"/>
                </a:solidFill>
                <a:latin typeface="Arial"/>
                <a:cs typeface="Arial"/>
              </a:rPr>
              <a:t>: On</a:t>
            </a:r>
            <a:r>
              <a:rPr lang="en-US" sz="1800" b="0" i="0" u="none" strike="noStrike" dirty="0">
                <a:solidFill>
                  <a:srgbClr val="000000"/>
                </a:solidFill>
                <a:effectLst/>
                <a:latin typeface="Arial"/>
                <a:cs typeface="Arial"/>
              </a:rPr>
              <a:t> average, children who enter the program experiencing the </a:t>
            </a:r>
            <a:r>
              <a:rPr lang="en-US" sz="1800" b="1" i="0" u="none" strike="noStrike" dirty="0">
                <a:solidFill>
                  <a:srgbClr val="000000"/>
                </a:solidFill>
                <a:effectLst/>
                <a:latin typeface="Arial"/>
                <a:cs typeface="Arial"/>
              </a:rPr>
              <a:t>least</a:t>
            </a:r>
            <a:r>
              <a:rPr lang="en-US" sz="1800" b="0" i="0" u="none" strike="noStrike" dirty="0">
                <a:solidFill>
                  <a:srgbClr val="000000"/>
                </a:solidFill>
                <a:effectLst/>
                <a:latin typeface="Arial"/>
                <a:cs typeface="Arial"/>
              </a:rPr>
              <a:t> amount of interaction experience </a:t>
            </a:r>
            <a:r>
              <a:rPr lang="en-US" sz="1800" b="1" i="0" u="none" strike="noStrike" dirty="0">
                <a:solidFill>
                  <a:srgbClr val="000000"/>
                </a:solidFill>
                <a:effectLst/>
                <a:latin typeface="Arial"/>
                <a:cs typeface="Arial"/>
              </a:rPr>
              <a:t>58% more</a:t>
            </a:r>
            <a:r>
              <a:rPr lang="en-US" sz="1800" b="0" i="0" u="none" strike="noStrike" dirty="0">
                <a:solidFill>
                  <a:srgbClr val="000000"/>
                </a:solidFill>
                <a:effectLst/>
                <a:latin typeface="Arial"/>
                <a:cs typeface="Arial"/>
              </a:rPr>
              <a:t> conversational turns by the end of the program.</a:t>
            </a:r>
          </a:p>
          <a:p>
            <a:pPr fontAlgn="base">
              <a:buFont typeface="Arial" panose="020B0604020202020204" pitchFamily="34" charset="0"/>
              <a:buChar char="•"/>
            </a:pPr>
            <a:r>
              <a:rPr lang="en-US" sz="1800" dirty="0">
                <a:solidFill>
                  <a:srgbClr val="000000"/>
                </a:solidFill>
                <a:latin typeface="Arial"/>
                <a:cs typeface="Arial"/>
              </a:rPr>
              <a:t> </a:t>
            </a:r>
            <a:r>
              <a:rPr lang="en-US" sz="1800" b="1" dirty="0">
                <a:solidFill>
                  <a:srgbClr val="000000"/>
                </a:solidFill>
                <a:latin typeface="Arial"/>
                <a:cs typeface="Arial"/>
              </a:rPr>
              <a:t>Increased CLASS Scores</a:t>
            </a:r>
            <a:r>
              <a:rPr lang="en-US" sz="1800" dirty="0">
                <a:solidFill>
                  <a:srgbClr val="000000"/>
                </a:solidFill>
                <a:latin typeface="Arial"/>
                <a:cs typeface="Arial"/>
              </a:rPr>
              <a:t>: Evaluations</a:t>
            </a:r>
            <a:r>
              <a:rPr lang="en-US" sz="1800" b="0" i="0" u="none" strike="noStrike" dirty="0">
                <a:solidFill>
                  <a:srgbClr val="000000"/>
                </a:solidFill>
                <a:effectLst/>
                <a:latin typeface="Arial"/>
                <a:cs typeface="Arial"/>
              </a:rPr>
              <a:t> consistently show</a:t>
            </a:r>
            <a:r>
              <a:rPr lang="en-US" sz="1800" dirty="0">
                <a:solidFill>
                  <a:srgbClr val="000000"/>
                </a:solidFill>
                <a:latin typeface="Arial"/>
                <a:cs typeface="Arial"/>
              </a:rPr>
              <a:t> </a:t>
            </a:r>
            <a:r>
              <a:rPr lang="en-US" sz="1800" b="1" dirty="0">
                <a:solidFill>
                  <a:srgbClr val="000000"/>
                </a:solidFill>
                <a:latin typeface="Arial"/>
                <a:cs typeface="Arial"/>
              </a:rPr>
              <a:t>notable improvements</a:t>
            </a:r>
            <a:r>
              <a:rPr lang="en-US" sz="1800" b="0" i="0" u="none" strike="noStrike" dirty="0">
                <a:solidFill>
                  <a:srgbClr val="000000"/>
                </a:solidFill>
                <a:effectLst/>
                <a:latin typeface="Arial"/>
                <a:cs typeface="Arial"/>
              </a:rPr>
              <a:t> in historically low CLASS dimensions.</a:t>
            </a:r>
          </a:p>
          <a:p>
            <a:pPr fontAlgn="base">
              <a:buFont typeface="Arial" panose="020B0604020202020204" pitchFamily="34" charset="0"/>
              <a:buChar char="•"/>
            </a:pPr>
            <a:r>
              <a:rPr lang="en-US" sz="1800" dirty="0">
                <a:solidFill>
                  <a:srgbClr val="000000"/>
                </a:solidFill>
                <a:latin typeface="Arial"/>
                <a:cs typeface="Arial"/>
              </a:rPr>
              <a:t> </a:t>
            </a:r>
            <a:r>
              <a:rPr lang="en-US" sz="1800" b="1" dirty="0">
                <a:solidFill>
                  <a:srgbClr val="000000"/>
                </a:solidFill>
                <a:latin typeface="Arial"/>
                <a:cs typeface="Arial"/>
              </a:rPr>
              <a:t>More Positive Teacher Outlook</a:t>
            </a:r>
            <a:r>
              <a:rPr lang="en-US" sz="1800" dirty="0">
                <a:solidFill>
                  <a:srgbClr val="000000"/>
                </a:solidFill>
                <a:latin typeface="Arial"/>
                <a:cs typeface="Arial"/>
              </a:rPr>
              <a:t>: LENA</a:t>
            </a:r>
            <a:r>
              <a:rPr lang="en-US" sz="1800" b="0" i="0" u="none" strike="noStrike" dirty="0">
                <a:solidFill>
                  <a:srgbClr val="000000"/>
                </a:solidFill>
                <a:effectLst/>
                <a:latin typeface="Arial"/>
                <a:cs typeface="Arial"/>
              </a:rPr>
              <a:t> Grow Teacher Perception Survey shows </a:t>
            </a:r>
            <a:r>
              <a:rPr lang="en-US" sz="1800" b="1" i="0" u="none" strike="noStrike" dirty="0">
                <a:solidFill>
                  <a:srgbClr val="000000"/>
                </a:solidFill>
                <a:effectLst/>
                <a:latin typeface="Arial"/>
                <a:cs typeface="Arial"/>
              </a:rPr>
              <a:t>significant increases</a:t>
            </a:r>
            <a:r>
              <a:rPr lang="en-US" sz="1800" b="0" i="0" u="none" strike="noStrike" dirty="0">
                <a:solidFill>
                  <a:srgbClr val="000000"/>
                </a:solidFill>
                <a:effectLst/>
                <a:latin typeface="Arial"/>
                <a:cs typeface="Arial"/>
              </a:rPr>
              <a:t> in self-efficacy, job satisfaction, and beliefs and actions that support interactions for every child in the classroom.</a:t>
            </a:r>
            <a:r>
              <a:rPr lang="en-US" sz="1800" dirty="0">
                <a:solidFill>
                  <a:srgbClr val="000000"/>
                </a:solidFill>
                <a:latin typeface="Arial"/>
                <a:cs typeface="Arial"/>
              </a:rPr>
              <a:t> That includes a reduction in teacher stress.</a:t>
            </a:r>
            <a:endParaRPr lang="en-US" sz="1800" b="0" i="0" u="none" strike="noStrike" dirty="0">
              <a:solidFill>
                <a:srgbClr val="000000"/>
              </a:solidFill>
              <a:effectLst/>
              <a:latin typeface="Arial"/>
              <a:cs typeface="Arial"/>
            </a:endParaRPr>
          </a:p>
          <a:p>
            <a:pPr rtl="0">
              <a:spcBef>
                <a:spcPts val="0"/>
              </a:spcBef>
              <a:spcAft>
                <a:spcPts val="0"/>
              </a:spcAft>
            </a:pPr>
            <a:br>
              <a:rPr lang="en-US" sz="1800" b="0" i="0" u="none" strike="noStrike" dirty="0">
                <a:effectLst/>
                <a:latin typeface="Arial" panose="020B0604020202020204" pitchFamily="34" charset="0"/>
                <a:cs typeface="Arial"/>
              </a:rPr>
            </a:br>
            <a:r>
              <a:rPr lang="en-US" sz="1800" b="0" i="0" u="none" strike="noStrike" dirty="0">
                <a:solidFill>
                  <a:srgbClr val="000000"/>
                </a:solidFill>
                <a:effectLst/>
                <a:latin typeface="Arial"/>
                <a:cs typeface="Arial"/>
              </a:rPr>
              <a:t>Child outcomes:</a:t>
            </a:r>
            <a:endParaRPr lang="en-US" sz="2800" b="0" dirty="0">
              <a:effectLst/>
              <a:latin typeface="Arial"/>
              <a:cs typeface="Arial"/>
            </a:endParaRPr>
          </a:p>
          <a:p>
            <a:pPr fontAlgn="base">
              <a:buFont typeface="Arial" panose="020B0604020202020204" pitchFamily="34" charset="0"/>
              <a:buChar char="•"/>
            </a:pPr>
            <a:r>
              <a:rPr lang="en-US" sz="1800" dirty="0">
                <a:solidFill>
                  <a:srgbClr val="000000"/>
                </a:solidFill>
                <a:latin typeface="Arial"/>
                <a:cs typeface="Arial"/>
              </a:rPr>
              <a:t> </a:t>
            </a:r>
            <a:r>
              <a:rPr lang="en-US" sz="1800" b="1" dirty="0">
                <a:solidFill>
                  <a:srgbClr val="000000"/>
                </a:solidFill>
                <a:latin typeface="Arial"/>
                <a:cs typeface="Arial"/>
              </a:rPr>
              <a:t>Improved Emotional Intelligence:</a:t>
            </a:r>
            <a:r>
              <a:rPr lang="en-US" sz="1800" dirty="0">
                <a:solidFill>
                  <a:srgbClr val="000000"/>
                </a:solidFill>
                <a:latin typeface="Arial"/>
                <a:cs typeface="Arial"/>
              </a:rPr>
              <a:t> In</a:t>
            </a:r>
            <a:r>
              <a:rPr lang="en-US" sz="1800" b="0" i="0" u="none" strike="noStrike" dirty="0">
                <a:solidFill>
                  <a:srgbClr val="000000"/>
                </a:solidFill>
                <a:effectLst/>
                <a:latin typeface="Arial"/>
                <a:cs typeface="Arial"/>
              </a:rPr>
              <a:t> one evaluation, children participating in LENA Grow show </a:t>
            </a:r>
            <a:r>
              <a:rPr lang="en-US" sz="1800" b="1" i="0" u="none" strike="noStrike" dirty="0">
                <a:solidFill>
                  <a:srgbClr val="000000"/>
                </a:solidFill>
                <a:effectLst/>
                <a:latin typeface="Arial"/>
                <a:cs typeface="Arial"/>
              </a:rPr>
              <a:t>significant pre/post increase</a:t>
            </a:r>
            <a:r>
              <a:rPr lang="en-US" sz="1800" b="0" i="0" u="none" strike="noStrike" dirty="0">
                <a:solidFill>
                  <a:srgbClr val="000000"/>
                </a:solidFill>
                <a:effectLst/>
                <a:latin typeface="Arial"/>
                <a:cs typeface="Arial"/>
              </a:rPr>
              <a:t> on all DECA domains, moving from the </a:t>
            </a:r>
            <a:r>
              <a:rPr lang="en-US" sz="1800" b="1" i="0" u="none" strike="noStrike" dirty="0">
                <a:solidFill>
                  <a:srgbClr val="000000"/>
                </a:solidFill>
                <a:effectLst/>
                <a:latin typeface="Arial"/>
                <a:cs typeface="Arial"/>
              </a:rPr>
              <a:t>36th to 61st percentile</a:t>
            </a:r>
            <a:r>
              <a:rPr lang="en-US" sz="1800" b="0" i="0" u="none" strike="noStrike" dirty="0">
                <a:solidFill>
                  <a:srgbClr val="000000"/>
                </a:solidFill>
                <a:effectLst/>
                <a:latin typeface="Arial"/>
                <a:cs typeface="Arial"/>
              </a:rPr>
              <a:t> in the domain of Attachment/Relationships.</a:t>
            </a:r>
          </a:p>
          <a:p>
            <a:pPr fontAlgn="base">
              <a:buFont typeface="Arial" panose="020B0604020202020204" pitchFamily="34" charset="0"/>
              <a:buChar char="•"/>
            </a:pPr>
            <a:r>
              <a:rPr lang="en-US" sz="1800" dirty="0">
                <a:solidFill>
                  <a:srgbClr val="000000"/>
                </a:solidFill>
                <a:latin typeface="Arial"/>
                <a:cs typeface="Arial"/>
              </a:rPr>
              <a:t> </a:t>
            </a:r>
            <a:r>
              <a:rPr lang="en-US" sz="1800" b="1" dirty="0">
                <a:solidFill>
                  <a:srgbClr val="000000"/>
                </a:solidFill>
                <a:latin typeface="Arial"/>
                <a:cs typeface="Arial"/>
              </a:rPr>
              <a:t>Improved Child Assessments</a:t>
            </a:r>
            <a:r>
              <a:rPr lang="en-US" sz="1800" dirty="0">
                <a:solidFill>
                  <a:srgbClr val="000000"/>
                </a:solidFill>
                <a:latin typeface="Arial"/>
                <a:cs typeface="Arial"/>
              </a:rPr>
              <a:t>: In</a:t>
            </a:r>
            <a:r>
              <a:rPr lang="en-US" sz="1800" b="0" i="0" u="none" strike="noStrike" dirty="0">
                <a:solidFill>
                  <a:srgbClr val="000000"/>
                </a:solidFill>
                <a:effectLst/>
                <a:latin typeface="Arial"/>
                <a:cs typeface="Arial"/>
              </a:rPr>
              <a:t> </a:t>
            </a:r>
            <a:r>
              <a:rPr lang="en-US" sz="1800" dirty="0">
                <a:solidFill>
                  <a:srgbClr val="000000"/>
                </a:solidFill>
                <a:latin typeface="Arial"/>
                <a:cs typeface="Arial"/>
              </a:rPr>
              <a:t>several evaluations</a:t>
            </a:r>
            <a:r>
              <a:rPr lang="en-US" sz="1800" b="0" i="0" u="none" strike="noStrike" dirty="0">
                <a:solidFill>
                  <a:srgbClr val="000000"/>
                </a:solidFill>
                <a:effectLst/>
                <a:latin typeface="Arial"/>
                <a:cs typeface="Arial"/>
              </a:rPr>
              <a:t>, children experienced </a:t>
            </a:r>
            <a:r>
              <a:rPr lang="en-US" sz="1800" b="1" i="0" u="none" strike="noStrike" dirty="0">
                <a:solidFill>
                  <a:srgbClr val="000000"/>
                </a:solidFill>
                <a:effectLst/>
                <a:latin typeface="Arial"/>
                <a:cs typeface="Arial"/>
              </a:rPr>
              <a:t>increases in TS Gold assessment scores</a:t>
            </a:r>
            <a:r>
              <a:rPr lang="en-US" sz="1800" b="0" i="0" u="none" strike="noStrike" dirty="0">
                <a:solidFill>
                  <a:srgbClr val="000000"/>
                </a:solidFill>
                <a:effectLst/>
                <a:latin typeface="Arial"/>
                <a:cs typeface="Arial"/>
              </a:rPr>
              <a:t>, and those who achieved the </a:t>
            </a:r>
            <a:r>
              <a:rPr lang="en-US" sz="1800" b="1" i="0" u="none" strike="noStrike" dirty="0">
                <a:solidFill>
                  <a:srgbClr val="000000"/>
                </a:solidFill>
                <a:effectLst/>
                <a:latin typeface="Arial"/>
                <a:cs typeface="Arial"/>
              </a:rPr>
              <a:t>highest increases</a:t>
            </a:r>
            <a:r>
              <a:rPr lang="en-US" sz="1800" b="0" i="0" u="none" strike="noStrike" dirty="0">
                <a:solidFill>
                  <a:srgbClr val="000000"/>
                </a:solidFill>
                <a:effectLst/>
                <a:latin typeface="Arial"/>
                <a:cs typeface="Arial"/>
              </a:rPr>
              <a:t> also </a:t>
            </a:r>
            <a:r>
              <a:rPr lang="en-US" sz="1800" b="1" i="0" u="none" strike="noStrike" dirty="0">
                <a:solidFill>
                  <a:srgbClr val="000000"/>
                </a:solidFill>
                <a:effectLst/>
                <a:latin typeface="Arial"/>
                <a:cs typeface="Arial"/>
              </a:rPr>
              <a:t>experienced the greatest average increases in conversational turns</a:t>
            </a:r>
            <a:r>
              <a:rPr lang="en-US" sz="1800" b="0" i="0" u="none" strike="noStrike" dirty="0">
                <a:solidFill>
                  <a:srgbClr val="000000"/>
                </a:solidFill>
                <a:effectLst/>
                <a:latin typeface="Arial"/>
                <a:cs typeface="Arial"/>
              </a:rPr>
              <a:t>.</a:t>
            </a:r>
          </a:p>
          <a:p>
            <a:pPr fontAlgn="base">
              <a:buFont typeface="Arial" panose="020B0604020202020204" pitchFamily="34" charset="0"/>
              <a:buChar char="•"/>
            </a:pPr>
            <a:r>
              <a:rPr lang="en-US" sz="1800" dirty="0">
                <a:solidFill>
                  <a:srgbClr val="000000"/>
                </a:solidFill>
                <a:latin typeface="Arial"/>
                <a:cs typeface="Arial"/>
              </a:rPr>
              <a:t> </a:t>
            </a:r>
            <a:r>
              <a:rPr lang="en-US" sz="1800" b="1" dirty="0">
                <a:solidFill>
                  <a:srgbClr val="000000"/>
                </a:solidFill>
                <a:latin typeface="Arial"/>
                <a:cs typeface="Arial"/>
              </a:rPr>
              <a:t>Accelerated Language Development</a:t>
            </a:r>
            <a:r>
              <a:rPr lang="en-US" sz="1800" dirty="0">
                <a:solidFill>
                  <a:srgbClr val="000000"/>
                </a:solidFill>
                <a:latin typeface="Arial"/>
                <a:cs typeface="Arial"/>
              </a:rPr>
              <a:t>: In</a:t>
            </a:r>
            <a:r>
              <a:rPr lang="en-US" sz="1800" b="0" i="0" u="none" strike="noStrike" dirty="0">
                <a:solidFill>
                  <a:srgbClr val="000000"/>
                </a:solidFill>
                <a:effectLst/>
                <a:latin typeface="Arial"/>
                <a:cs typeface="Arial"/>
              </a:rPr>
              <a:t> one evaluation, children who participated in LENA Grow </a:t>
            </a:r>
            <a:r>
              <a:rPr lang="en-US" sz="1800" b="1" dirty="0">
                <a:solidFill>
                  <a:srgbClr val="000000"/>
                </a:solidFill>
                <a:latin typeface="Arial"/>
                <a:cs typeface="Arial"/>
              </a:rPr>
              <a:t>gained </a:t>
            </a:r>
            <a:r>
              <a:rPr lang="en-US" sz="1800" b="1" i="0" u="none" strike="noStrike" dirty="0">
                <a:solidFill>
                  <a:srgbClr val="000000"/>
                </a:solidFill>
                <a:effectLst/>
                <a:latin typeface="Arial"/>
                <a:cs typeface="Arial"/>
              </a:rPr>
              <a:t>nearly 1.5 months</a:t>
            </a:r>
            <a:r>
              <a:rPr lang="en-US" sz="1800" b="0" i="0" u="none" strike="noStrike" dirty="0">
                <a:solidFill>
                  <a:srgbClr val="000000"/>
                </a:solidFill>
                <a:effectLst/>
                <a:latin typeface="Arial"/>
                <a:cs typeface="Arial"/>
              </a:rPr>
              <a:t> in developmental age for every month between their pre and post Developmental Snapshots</a:t>
            </a:r>
            <a:r>
              <a:rPr lang="en-US" sz="1800" dirty="0">
                <a:solidFill>
                  <a:srgbClr val="000000"/>
                </a:solidFill>
                <a:latin typeface="Arial"/>
                <a:cs typeface="Arial"/>
              </a:rPr>
              <a:t>.</a:t>
            </a:r>
            <a:endParaRPr lang="en-US" dirty="0">
              <a:latin typeface="Arial"/>
              <a:cs typeface="Arial"/>
            </a:endParaRPr>
          </a:p>
        </p:txBody>
      </p:sp>
      <p:sp>
        <p:nvSpPr>
          <p:cNvPr id="4" name="Slide Number Placeholder 3"/>
          <p:cNvSpPr>
            <a:spLocks noGrp="1"/>
          </p:cNvSpPr>
          <p:nvPr>
            <p:ph type="sldNum" sz="quarter" idx="5"/>
          </p:nvPr>
        </p:nvSpPr>
        <p:spPr/>
        <p:txBody>
          <a:bodyPr/>
          <a:lstStyle/>
          <a:p>
            <a:fld id="{C0C65698-33FF-4660-892F-797C45BA431F}" type="slidenum">
              <a:rPr lang="en-US" smtClean="0"/>
              <a:t>5</a:t>
            </a:fld>
            <a:endParaRPr lang="en-US"/>
          </a:p>
        </p:txBody>
      </p:sp>
    </p:spTree>
    <p:extLst>
      <p:ext uri="{BB962C8B-B14F-4D97-AF65-F5344CB8AC3E}">
        <p14:creationId xmlns:p14="http://schemas.microsoft.com/office/powerpoint/2010/main" val="3463689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200" b="0" i="1" u="none" strike="noStrike">
                <a:solidFill>
                  <a:srgbClr val="000000"/>
                </a:solidFill>
                <a:effectLst/>
                <a:latin typeface="Arial"/>
                <a:cs typeface="Arial"/>
              </a:rPr>
              <a:t>Introduce and explain your specific program to stakeholders/fundraisers. </a:t>
            </a:r>
            <a:endParaRPr lang="en-US" b="0" i="1">
              <a:effectLst/>
              <a:latin typeface="Arial"/>
              <a:cs typeface="Arial"/>
            </a:endParaRPr>
          </a:p>
          <a:p>
            <a:pPr rtl="0" fontAlgn="base">
              <a:spcBef>
                <a:spcPts val="0"/>
              </a:spcBef>
              <a:spcAft>
                <a:spcPts val="0"/>
              </a:spcAft>
              <a:buFont typeface="Arial" panose="020B0604020202020204" pitchFamily="34" charset="0"/>
              <a:buChar char="•"/>
            </a:pPr>
            <a:r>
              <a:rPr lang="en-US" sz="1200" b="0" i="1" u="none" strike="noStrike">
                <a:solidFill>
                  <a:srgbClr val="000000"/>
                </a:solidFill>
                <a:effectLst/>
                <a:latin typeface="Arial"/>
                <a:cs typeface="Arial"/>
              </a:rPr>
              <a:t>Why did you choose to implement the LENA Grow program?</a:t>
            </a:r>
          </a:p>
          <a:p>
            <a:pPr rtl="0" fontAlgn="base">
              <a:spcBef>
                <a:spcPts val="0"/>
              </a:spcBef>
              <a:spcAft>
                <a:spcPts val="0"/>
              </a:spcAft>
              <a:buFont typeface="Arial" panose="020B0604020202020204" pitchFamily="34" charset="0"/>
              <a:buChar char="•"/>
            </a:pPr>
            <a:r>
              <a:rPr lang="en-US" sz="1200" b="0" i="1" u="none" strike="noStrike">
                <a:solidFill>
                  <a:srgbClr val="000000"/>
                </a:solidFill>
                <a:effectLst/>
                <a:latin typeface="Arial"/>
                <a:cs typeface="Arial"/>
              </a:rPr>
              <a:t>How does the work you do effectively achieve your mission?</a:t>
            </a:r>
          </a:p>
          <a:p>
            <a:pPr rtl="0" fontAlgn="base">
              <a:spcBef>
                <a:spcPts val="0"/>
              </a:spcBef>
              <a:spcAft>
                <a:spcPts val="0"/>
              </a:spcAft>
              <a:buFont typeface="Arial" panose="020B0604020202020204" pitchFamily="34" charset="0"/>
              <a:buChar char="•"/>
            </a:pPr>
            <a:r>
              <a:rPr lang="en-US" sz="1200" b="0" i="1" u="none" strike="noStrike">
                <a:solidFill>
                  <a:srgbClr val="000000"/>
                </a:solidFill>
                <a:effectLst/>
                <a:latin typeface="Arial"/>
                <a:cs typeface="Arial"/>
              </a:rPr>
              <a:t>Emphasize one or two key features or insights.</a:t>
            </a:r>
          </a:p>
          <a:p>
            <a:endParaRPr lang="en-US"/>
          </a:p>
          <a:p>
            <a:endParaRPr lang="en-US"/>
          </a:p>
        </p:txBody>
      </p:sp>
      <p:sp>
        <p:nvSpPr>
          <p:cNvPr id="4" name="Slide Number Placeholder 3"/>
          <p:cNvSpPr>
            <a:spLocks noGrp="1"/>
          </p:cNvSpPr>
          <p:nvPr>
            <p:ph type="sldNum" sz="quarter" idx="5"/>
          </p:nvPr>
        </p:nvSpPr>
        <p:spPr/>
        <p:txBody>
          <a:bodyPr/>
          <a:lstStyle/>
          <a:p>
            <a:fld id="{C0C65698-33FF-4660-892F-797C45BA431F}" type="slidenum">
              <a:rPr lang="en-US" smtClean="0"/>
              <a:t>6</a:t>
            </a:fld>
            <a:endParaRPr lang="en-US"/>
          </a:p>
        </p:txBody>
      </p:sp>
    </p:spTree>
    <p:extLst>
      <p:ext uri="{BB962C8B-B14F-4D97-AF65-F5344CB8AC3E}">
        <p14:creationId xmlns:p14="http://schemas.microsoft.com/office/powerpoint/2010/main" val="7996707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800" b="0" i="1" u="none" strike="noStrike" dirty="0">
                <a:solidFill>
                  <a:srgbClr val="000000"/>
                </a:solidFill>
                <a:effectLst/>
                <a:latin typeface="Arial"/>
                <a:cs typeface="Arial"/>
              </a:rPr>
              <a:t>Milestone journey (3 steps)</a:t>
            </a:r>
            <a:endParaRPr lang="en-US" b="0" i="1" dirty="0">
              <a:effectLst/>
              <a:latin typeface="Arial"/>
              <a:cs typeface="Arial"/>
            </a:endParaRPr>
          </a:p>
          <a:p>
            <a:pPr rtl="0">
              <a:spcBef>
                <a:spcPts val="0"/>
              </a:spcBef>
              <a:spcAft>
                <a:spcPts val="0"/>
              </a:spcAft>
            </a:pPr>
            <a:br>
              <a:rPr lang="en-US" dirty="0">
                <a:effectLst/>
                <a:cs typeface="+mn-lt"/>
              </a:rPr>
            </a:br>
            <a:r>
              <a:rPr lang="en-US" sz="1800" b="0" i="1" u="none" strike="noStrike" dirty="0">
                <a:solidFill>
                  <a:srgbClr val="000000"/>
                </a:solidFill>
                <a:effectLst/>
                <a:latin typeface="Arial"/>
                <a:cs typeface="Arial"/>
              </a:rPr>
              <a:t>Add any other milestones of interest. Did you partner with any community organizations? Host or participate in any community events?</a:t>
            </a:r>
            <a:br>
              <a:rPr lang="en-US" sz="1800" b="0" i="1" u="none" strike="noStrike" dirty="0">
                <a:effectLst/>
                <a:latin typeface="Arial" panose="020B0604020202020204" pitchFamily="34" charset="0"/>
                <a:cs typeface="Arial"/>
              </a:rPr>
            </a:br>
            <a:r>
              <a:rPr lang="en-US" sz="1800" b="0" i="1" u="none" strike="noStrike" dirty="0">
                <a:solidFill>
                  <a:srgbClr val="000000"/>
                </a:solidFill>
                <a:effectLst/>
                <a:latin typeface="Arial"/>
                <a:cs typeface="Arial"/>
              </a:rPr>
              <a:t>Other LENA Grow partner examples:</a:t>
            </a:r>
            <a:br>
              <a:rPr lang="en-US" sz="1800" b="0" i="1" u="none" strike="noStrike" dirty="0">
                <a:effectLst/>
                <a:latin typeface="Arial" panose="020B0604020202020204" pitchFamily="34" charset="0"/>
                <a:cs typeface="Arial"/>
              </a:rPr>
            </a:br>
            <a:r>
              <a:rPr lang="en-US" sz="1800" b="0" i="1" u="none" strike="noStrike" dirty="0">
                <a:solidFill>
                  <a:srgbClr val="000000"/>
                </a:solidFill>
                <a:effectLst/>
                <a:latin typeface="Arial"/>
                <a:cs typeface="Arial"/>
              </a:rPr>
              <a:t>• Hosting podcast.</a:t>
            </a:r>
            <a:endParaRPr lang="en-US" b="0" i="1" dirty="0">
              <a:effectLst/>
              <a:latin typeface="Arial"/>
              <a:cs typeface="Arial"/>
            </a:endParaRPr>
          </a:p>
          <a:p>
            <a:pPr rtl="0">
              <a:spcBef>
                <a:spcPts val="0"/>
              </a:spcBef>
              <a:spcAft>
                <a:spcPts val="0"/>
              </a:spcAft>
            </a:pPr>
            <a:r>
              <a:rPr lang="en-US" sz="1800" b="0" i="1" u="none" strike="noStrike" dirty="0">
                <a:solidFill>
                  <a:srgbClr val="000000"/>
                </a:solidFill>
                <a:effectLst/>
                <a:latin typeface="Arial"/>
                <a:cs typeface="Arial"/>
              </a:rPr>
              <a:t>• Introducing new community resources.</a:t>
            </a:r>
            <a:endParaRPr lang="en-US" b="0" i="1" dirty="0">
              <a:effectLst/>
              <a:latin typeface="Arial"/>
              <a:cs typeface="Arial"/>
            </a:endParaRPr>
          </a:p>
          <a:p>
            <a:pPr rtl="0">
              <a:spcBef>
                <a:spcPts val="0"/>
              </a:spcBef>
              <a:spcAft>
                <a:spcPts val="0"/>
              </a:spcAft>
            </a:pPr>
            <a:r>
              <a:rPr lang="en-US" sz="1800" b="0" i="1" u="none" strike="noStrike" dirty="0">
                <a:solidFill>
                  <a:srgbClr val="000000"/>
                </a:solidFill>
                <a:effectLst/>
                <a:latin typeface="Arial"/>
                <a:cs typeface="Arial"/>
              </a:rPr>
              <a:t>• Summer programs for families.</a:t>
            </a:r>
            <a:endParaRPr lang="en-US" b="0" i="1" dirty="0">
              <a:effectLst/>
              <a:latin typeface="Arial"/>
              <a:cs typeface="Arial"/>
            </a:endParaRPr>
          </a:p>
          <a:p>
            <a:br>
              <a:rPr lang="en-US" dirty="0">
                <a:cs typeface="+mn-lt"/>
              </a:rPr>
            </a:br>
            <a:endParaRPr lang="en-US" dirty="0"/>
          </a:p>
        </p:txBody>
      </p:sp>
      <p:sp>
        <p:nvSpPr>
          <p:cNvPr id="4" name="Slide Number Placeholder 3"/>
          <p:cNvSpPr>
            <a:spLocks noGrp="1"/>
          </p:cNvSpPr>
          <p:nvPr>
            <p:ph type="sldNum" sz="quarter" idx="5"/>
          </p:nvPr>
        </p:nvSpPr>
        <p:spPr/>
        <p:txBody>
          <a:bodyPr/>
          <a:lstStyle/>
          <a:p>
            <a:fld id="{C0C65698-33FF-4660-892F-797C45BA431F}" type="slidenum">
              <a:rPr lang="en-US" smtClean="0"/>
              <a:t>7</a:t>
            </a:fld>
            <a:endParaRPr lang="en-US"/>
          </a:p>
        </p:txBody>
      </p:sp>
    </p:spTree>
    <p:extLst>
      <p:ext uri="{BB962C8B-B14F-4D97-AF65-F5344CB8AC3E}">
        <p14:creationId xmlns:p14="http://schemas.microsoft.com/office/powerpoint/2010/main" val="2254583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1" u="none" strike="noStrike" dirty="0">
                <a:solidFill>
                  <a:srgbClr val="000000"/>
                </a:solidFill>
                <a:effectLst/>
                <a:latin typeface="Arial"/>
                <a:cs typeface="Arial"/>
              </a:rPr>
              <a:t>Think about your statistical data: who you serve, who used the program, what your program provides your community.</a:t>
            </a:r>
            <a:endParaRPr lang="en-US" i="1" dirty="0">
              <a:latin typeface="Arial"/>
              <a:cs typeface="Arial"/>
            </a:endParaRPr>
          </a:p>
        </p:txBody>
      </p:sp>
      <p:sp>
        <p:nvSpPr>
          <p:cNvPr id="4" name="Slide Number Placeholder 3"/>
          <p:cNvSpPr>
            <a:spLocks noGrp="1"/>
          </p:cNvSpPr>
          <p:nvPr>
            <p:ph type="sldNum" sz="quarter" idx="5"/>
          </p:nvPr>
        </p:nvSpPr>
        <p:spPr/>
        <p:txBody>
          <a:bodyPr/>
          <a:lstStyle/>
          <a:p>
            <a:fld id="{C0C65698-33FF-4660-892F-797C45BA431F}" type="slidenum">
              <a:rPr lang="en-US" smtClean="0"/>
              <a:t>8</a:t>
            </a:fld>
            <a:endParaRPr lang="en-US"/>
          </a:p>
        </p:txBody>
      </p:sp>
    </p:spTree>
    <p:extLst>
      <p:ext uri="{BB962C8B-B14F-4D97-AF65-F5344CB8AC3E}">
        <p14:creationId xmlns:p14="http://schemas.microsoft.com/office/powerpoint/2010/main" val="32110065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1" dirty="0"/>
              <a:t>Showcase any positive outcomes from your program's Impact Report.</a:t>
            </a:r>
            <a:endParaRPr lang="en-US" sz="1800" dirty="0"/>
          </a:p>
          <a:p>
            <a:endParaRPr lang="en-US" sz="1800" b="0" i="1" u="none" strike="noStrike" dirty="0">
              <a:solidFill>
                <a:srgbClr val="000000"/>
              </a:solidFill>
              <a:effectLst/>
              <a:latin typeface="Arial"/>
              <a:cs typeface="Arial"/>
            </a:endParaRPr>
          </a:p>
          <a:p>
            <a:r>
              <a:rPr lang="en-US" sz="1800" b="0" i="0" u="none" strike="noStrike" dirty="0">
                <a:solidFill>
                  <a:srgbClr val="000000"/>
                </a:solidFill>
                <a:effectLst/>
                <a:latin typeface="Arial"/>
                <a:cs typeface="Arial"/>
              </a:rPr>
              <a:t>LENA Grow is a powerful professional-development program for teachers. Program survey data overwhelmingly show:</a:t>
            </a:r>
          </a:p>
          <a:p>
            <a:pPr marL="285750" indent="-285750">
              <a:buFont typeface="Arial" panose="020B0604020202020204" pitchFamily="34" charset="0"/>
              <a:buChar char="•"/>
            </a:pPr>
            <a:r>
              <a:rPr lang="en-US" sz="1800" b="0" i="0" u="none" strike="noStrike" dirty="0">
                <a:solidFill>
                  <a:srgbClr val="000000"/>
                </a:solidFill>
                <a:effectLst/>
                <a:latin typeface="Arial"/>
                <a:cs typeface="Arial"/>
              </a:rPr>
              <a:t>&lt;x&gt; percent recommend LENA Grow to other teachers.</a:t>
            </a:r>
          </a:p>
          <a:p>
            <a:pPr marL="285750" indent="-285750">
              <a:buFont typeface="Arial" panose="020B0604020202020204" pitchFamily="34" charset="0"/>
              <a:buChar char="•"/>
            </a:pPr>
            <a:r>
              <a:rPr lang="en-US" sz="1800" b="0" i="0" u="none" strike="noStrike" dirty="0">
                <a:solidFill>
                  <a:srgbClr val="000000"/>
                </a:solidFill>
                <a:effectLst/>
                <a:latin typeface="Arial"/>
                <a:cs typeface="Arial"/>
              </a:rPr>
              <a:t>&lt;x&gt; percent feel more confident in their teaching abilities.</a:t>
            </a:r>
          </a:p>
          <a:p>
            <a:pPr marL="285750" indent="-285750">
              <a:buFont typeface="Arial" panose="020B0604020202020204" pitchFamily="34" charset="0"/>
              <a:buChar char="•"/>
            </a:pPr>
            <a:r>
              <a:rPr lang="en-US" sz="1800" b="0" i="0" u="none" strike="noStrike" dirty="0">
                <a:solidFill>
                  <a:srgbClr val="000000"/>
                </a:solidFill>
                <a:effectLst/>
                <a:latin typeface="Arial"/>
                <a:cs typeface="Arial"/>
              </a:rPr>
              <a:t>&lt;x&gt; percent increased overall job satisfaction.</a:t>
            </a:r>
          </a:p>
          <a:p>
            <a:pPr marL="285750" indent="-285750">
              <a:buFont typeface="Arial" panose="020B0604020202020204" pitchFamily="34" charset="0"/>
              <a:buChar char="•"/>
            </a:pPr>
            <a:r>
              <a:rPr lang="en-US" sz="1800" b="0" i="0" u="none" strike="noStrike" dirty="0">
                <a:solidFill>
                  <a:srgbClr val="000000"/>
                </a:solidFill>
                <a:effectLst/>
                <a:latin typeface="Arial"/>
                <a:cs typeface="Arial"/>
              </a:rPr>
              <a:t>&lt;x&gt; percent saw changes in the language development of the children in their room.</a:t>
            </a:r>
          </a:p>
          <a:p>
            <a:pPr marL="0" indent="0">
              <a:buFont typeface="Arial" panose="020B0604020202020204" pitchFamily="34" charset="0"/>
              <a:buNone/>
            </a:pPr>
            <a:endParaRPr lang="en-US" sz="1800" b="0" i="0" u="none" strike="noStrike" dirty="0">
              <a:solidFill>
                <a:srgbClr val="000000"/>
              </a:solidFill>
              <a:effectLst/>
              <a:highlight>
                <a:srgbClr val="FFFFFF"/>
              </a:highlight>
              <a:latin typeface="Arial"/>
              <a:cs typeface="Arial"/>
            </a:endParaRPr>
          </a:p>
          <a:p>
            <a:pPr marL="0" indent="0">
              <a:buFont typeface="Arial" panose="020B0604020202020204" pitchFamily="34" charset="0"/>
              <a:buNone/>
            </a:pPr>
            <a:r>
              <a:rPr lang="en-US" sz="1800" b="0" i="0" u="none" strike="noStrike" dirty="0">
                <a:solidFill>
                  <a:srgbClr val="000000"/>
                </a:solidFill>
                <a:effectLst/>
                <a:highlight>
                  <a:srgbClr val="FFFFFF"/>
                </a:highlight>
                <a:latin typeface="Arial"/>
                <a:cs typeface="Arial"/>
              </a:rPr>
              <a:t>All of this in just five, short weeks!</a:t>
            </a:r>
            <a:endParaRPr lang="en-US" sz="1800" b="0" i="1" u="none" strike="noStrike" dirty="0">
              <a:solidFill>
                <a:srgbClr val="000000"/>
              </a:solidFill>
              <a:effectLst/>
              <a:highlight>
                <a:srgbClr val="FFFFFF"/>
              </a:highlight>
              <a:latin typeface="Arial"/>
              <a:cs typeface="Arial"/>
            </a:endParaRPr>
          </a:p>
        </p:txBody>
      </p:sp>
      <p:sp>
        <p:nvSpPr>
          <p:cNvPr id="4" name="Slide Number Placeholder 3"/>
          <p:cNvSpPr>
            <a:spLocks noGrp="1"/>
          </p:cNvSpPr>
          <p:nvPr>
            <p:ph type="sldNum" sz="quarter" idx="5"/>
          </p:nvPr>
        </p:nvSpPr>
        <p:spPr/>
        <p:txBody>
          <a:bodyPr/>
          <a:lstStyle/>
          <a:p>
            <a:fld id="{C0C65698-33FF-4660-892F-797C45BA431F}" type="slidenum">
              <a:rPr lang="en-US" smtClean="0"/>
              <a:t>9</a:t>
            </a:fld>
            <a:endParaRPr lang="en-US"/>
          </a:p>
        </p:txBody>
      </p:sp>
    </p:spTree>
    <p:extLst>
      <p:ext uri="{BB962C8B-B14F-4D97-AF65-F5344CB8AC3E}">
        <p14:creationId xmlns:p14="http://schemas.microsoft.com/office/powerpoint/2010/main" val="21566535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Showcase any positive outcomes from your program's Impact Report.</a:t>
            </a:r>
            <a:endParaRPr lang="en-US" dirty="0"/>
          </a:p>
          <a:p>
            <a:endParaRPr lang="en-US" dirty="0"/>
          </a:p>
          <a:p>
            <a:r>
              <a:rPr lang="en-US" b="0" i="0" u="none" strike="noStrike" dirty="0">
                <a:effectLst/>
              </a:rPr>
              <a:t>This </a:t>
            </a:r>
            <a:r>
              <a:rPr lang="en-US" dirty="0"/>
              <a:t>first graph focuses on conversational turns and includes all children who participated.</a:t>
            </a:r>
            <a:endParaRPr lang="en-US" dirty="0">
              <a:ea typeface="Calibri"/>
              <a:cs typeface="Calibri"/>
            </a:endParaRPr>
          </a:p>
          <a:p>
            <a:r>
              <a:rPr lang="en-US" dirty="0"/>
              <a:t>For those of you not familiar, a conversational turn is a simple, back-and-forth alternation between a child and an adult. We track conversational turns because they are one </a:t>
            </a:r>
            <a:r>
              <a:rPr lang="en-US" b="0" u="none" strike="noStrike" dirty="0">
                <a:effectLst/>
              </a:rPr>
              <a:t>of the </a:t>
            </a:r>
            <a:r>
              <a:rPr lang="en-US" dirty="0"/>
              <a:t>most predictive metrics of child outcomes. </a:t>
            </a:r>
            <a:endParaRPr lang="en-US" dirty="0">
              <a:ea typeface="Calibri" panose="020F0502020204030204"/>
              <a:cs typeface="Calibri"/>
            </a:endParaRPr>
          </a:p>
          <a:p>
            <a:r>
              <a:rPr lang="en-US" dirty="0"/>
              <a:t> </a:t>
            </a:r>
            <a:endParaRPr lang="en-US" dirty="0">
              <a:ea typeface="Calibri"/>
              <a:cs typeface="Calibri"/>
            </a:endParaRPr>
          </a:p>
          <a:p>
            <a:r>
              <a:rPr lang="en-US" dirty="0"/>
              <a:t>At the beginning of the program, our children were experiencing &lt;insert number&gt; conversational turns per hour, but by </a:t>
            </a:r>
            <a:r>
              <a:rPr lang="en-US" b="0" u="none" strike="noStrike" dirty="0">
                <a:effectLst/>
              </a:rPr>
              <a:t>the end</a:t>
            </a:r>
            <a:r>
              <a:rPr lang="en-US" dirty="0"/>
              <a:t> of the program, they were experiencing &lt;insert number&gt; of turns. This is an average change of &lt;insert number&gt; %</a:t>
            </a:r>
            <a:endParaRPr lang="en-US" dirty="0">
              <a:ea typeface="Calibri" panose="020F0502020204030204"/>
              <a:cs typeface="Calibri" panose="020F0502020204030204"/>
            </a:endParaRPr>
          </a:p>
          <a:p>
            <a:r>
              <a:rPr lang="en-US" dirty="0">
                <a:ea typeface="Calibri" panose="020F0502020204030204"/>
                <a:cs typeface="Calibri" panose="020F0502020204030204"/>
              </a:rPr>
              <a:t> </a:t>
            </a:r>
          </a:p>
          <a:p>
            <a:r>
              <a:rPr lang="en-US" i="1" dirty="0"/>
              <a:t>Highlight any other </a:t>
            </a:r>
            <a:r>
              <a:rPr lang="en-US" dirty="0">
                <a:ea typeface="Calibri" panose="020F0502020204030204"/>
                <a:cs typeface="Calibri" panose="020F0502020204030204"/>
              </a:rPr>
              <a:t> areas of interest from this section of your Impact Report.</a:t>
            </a:r>
          </a:p>
        </p:txBody>
      </p:sp>
      <p:sp>
        <p:nvSpPr>
          <p:cNvPr id="4" name="Slide Number Placeholder 3"/>
          <p:cNvSpPr>
            <a:spLocks noGrp="1"/>
          </p:cNvSpPr>
          <p:nvPr>
            <p:ph type="sldNum" sz="quarter" idx="5"/>
          </p:nvPr>
        </p:nvSpPr>
        <p:spPr/>
        <p:txBody>
          <a:bodyPr/>
          <a:lstStyle/>
          <a:p>
            <a:fld id="{C0C65698-33FF-4660-892F-797C45BA431F}" type="slidenum">
              <a:rPr lang="en-US" smtClean="0"/>
              <a:t>10</a:t>
            </a:fld>
            <a:endParaRPr lang="en-US"/>
          </a:p>
        </p:txBody>
      </p:sp>
    </p:spTree>
    <p:extLst>
      <p:ext uri="{BB962C8B-B14F-4D97-AF65-F5344CB8AC3E}">
        <p14:creationId xmlns:p14="http://schemas.microsoft.com/office/powerpoint/2010/main" val="38618752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Showcase any positive outcomes from your program's Impact Report.</a:t>
            </a:r>
            <a:endParaRPr lang="en-US" dirty="0"/>
          </a:p>
          <a:p>
            <a:endParaRPr lang="en-US" dirty="0"/>
          </a:p>
          <a:p>
            <a:r>
              <a:rPr lang="en-US" dirty="0"/>
              <a:t>Research shows that children who participate in more back-and-forth conversations during the first few years of life are better off as teenagers — with greater potential for continued success into adulthood. </a:t>
            </a:r>
          </a:p>
          <a:p>
            <a:endParaRPr lang="en-US" dirty="0">
              <a:cs typeface="+mn-lt"/>
            </a:endParaRPr>
          </a:p>
          <a:p>
            <a:r>
              <a:rPr lang="en-US" sz="1800" b="0" i="0" u="none" strike="noStrike" baseline="0" dirty="0">
                <a:solidFill>
                  <a:srgbClr val="021617"/>
                </a:solidFill>
                <a:latin typeface="Roboto-Light"/>
              </a:rPr>
              <a:t>LENA Grow is designed to encourage responsive talk environments. Two segments of children measure this impact.</a:t>
            </a:r>
            <a:endParaRPr lang="en-US" sz="1800" u="none" strike="noStrike" baseline="0" dirty="0">
              <a:solidFill>
                <a:srgbClr val="021617"/>
              </a:solidFill>
              <a:latin typeface="Roboto-Light"/>
              <a:cs typeface="+mn-lt"/>
            </a:endParaRPr>
          </a:p>
          <a:p>
            <a:endParaRPr lang="en-US" sz="1800" u="none" strike="noStrike" baseline="0" dirty="0">
              <a:solidFill>
                <a:srgbClr val="021617"/>
              </a:solidFill>
              <a:latin typeface="Roboto-Light"/>
              <a:cs typeface="+mn-lt"/>
            </a:endParaRPr>
          </a:p>
          <a:p>
            <a:pPr algn="l"/>
            <a:r>
              <a:rPr lang="en-US" sz="1800" b="0" i="0" u="none" strike="noStrike" baseline="0" dirty="0">
                <a:solidFill>
                  <a:srgbClr val="021617"/>
                </a:solidFill>
                <a:latin typeface="Roboto-Light"/>
              </a:rPr>
              <a:t>Children who started out experiencing </a:t>
            </a:r>
            <a:r>
              <a:rPr lang="en-US" sz="1800" b="1" i="0" u="none" strike="noStrike" baseline="0" dirty="0">
                <a:solidFill>
                  <a:srgbClr val="021617"/>
                </a:solidFill>
                <a:latin typeface="Roboto,Bold"/>
              </a:rPr>
              <a:t>less talk compared to other peers in their classroom </a:t>
            </a:r>
            <a:r>
              <a:rPr lang="en-US" sz="1800" b="0" i="0" u="none" strike="noStrike" baseline="0" dirty="0">
                <a:solidFill>
                  <a:srgbClr val="021617"/>
                </a:solidFill>
                <a:latin typeface="Roboto-Light"/>
              </a:rPr>
              <a:t>had an average increase of </a:t>
            </a:r>
            <a:r>
              <a:rPr lang="en-US" sz="1800" b="1" i="0" u="none" strike="noStrike" baseline="0" dirty="0">
                <a:solidFill>
                  <a:srgbClr val="021617"/>
                </a:solidFill>
                <a:latin typeface="Roboto,Bold"/>
              </a:rPr>
              <a:t>&lt;x&gt; turns per hour.</a:t>
            </a:r>
          </a:p>
          <a:p>
            <a:pPr algn="l"/>
            <a:r>
              <a:rPr lang="en-US" sz="1800" b="0" i="0" u="none" strike="noStrike" baseline="0" dirty="0">
                <a:solidFill>
                  <a:srgbClr val="021617"/>
                </a:solidFill>
                <a:latin typeface="Roboto-Light"/>
              </a:rPr>
              <a:t>Children who who started out experiencing </a:t>
            </a:r>
            <a:r>
              <a:rPr lang="en-US" sz="1800" b="1" i="0" u="none" strike="noStrike" baseline="0" dirty="0">
                <a:solidFill>
                  <a:srgbClr val="021617"/>
                </a:solidFill>
                <a:latin typeface="Roboto,Bold"/>
              </a:rPr>
              <a:t>less talk than the national median of 15 turns per hour </a:t>
            </a:r>
            <a:r>
              <a:rPr lang="en-US" sz="1800" b="0" i="0" u="none" strike="noStrike" baseline="0" dirty="0">
                <a:solidFill>
                  <a:srgbClr val="021617"/>
                </a:solidFill>
                <a:latin typeface="Roboto-Light"/>
              </a:rPr>
              <a:t>had an average increase of </a:t>
            </a:r>
            <a:r>
              <a:rPr lang="en-US" sz="1800" b="1" i="0" u="none" strike="noStrike" baseline="0" dirty="0">
                <a:solidFill>
                  <a:srgbClr val="021617"/>
                </a:solidFill>
                <a:latin typeface="Roboto,Bold"/>
              </a:rPr>
              <a:t>&lt;x&gt; turns per hour.</a:t>
            </a:r>
            <a:br>
              <a:rPr lang="en-US" dirty="0">
                <a:cs typeface="+mn-lt"/>
              </a:rPr>
            </a:br>
            <a:endParaRPr lang="en-US" dirty="0">
              <a:ea typeface="Calibri" panose="020F0502020204030204"/>
              <a:cs typeface="Calibri" panose="020F0502020204030204"/>
            </a:endParaRPr>
          </a:p>
          <a:p>
            <a:r>
              <a:rPr lang="en-US" i="1" dirty="0"/>
              <a:t>Highlight any other areas of interest from this section of your Impact Report.</a:t>
            </a:r>
            <a:endParaRPr lang="en-US" dirty="0"/>
          </a:p>
        </p:txBody>
      </p:sp>
      <p:sp>
        <p:nvSpPr>
          <p:cNvPr id="4" name="Slide Number Placeholder 3"/>
          <p:cNvSpPr>
            <a:spLocks noGrp="1"/>
          </p:cNvSpPr>
          <p:nvPr>
            <p:ph type="sldNum" sz="quarter" idx="5"/>
          </p:nvPr>
        </p:nvSpPr>
        <p:spPr/>
        <p:txBody>
          <a:bodyPr/>
          <a:lstStyle/>
          <a:p>
            <a:fld id="{C0C65698-33FF-4660-892F-797C45BA431F}" type="slidenum">
              <a:rPr lang="en-US" smtClean="0"/>
              <a:t>11</a:t>
            </a:fld>
            <a:endParaRPr lang="en-US"/>
          </a:p>
        </p:txBody>
      </p:sp>
    </p:spTree>
    <p:extLst>
      <p:ext uri="{BB962C8B-B14F-4D97-AF65-F5344CB8AC3E}">
        <p14:creationId xmlns:p14="http://schemas.microsoft.com/office/powerpoint/2010/main" val="39879998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dirty="0">
                <a:solidFill>
                  <a:srgbClr val="000000"/>
                </a:solidFill>
                <a:effectLst/>
                <a:latin typeface="Arial"/>
                <a:cs typeface="Arial"/>
              </a:rPr>
              <a:t>This is our </a:t>
            </a:r>
            <a:r>
              <a:rPr lang="en-US" sz="1800" dirty="0">
                <a:solidFill>
                  <a:srgbClr val="000000"/>
                </a:solidFill>
                <a:latin typeface="Arial"/>
                <a:cs typeface="Arial"/>
              </a:rPr>
              <a:t>Celebration Report</a:t>
            </a:r>
            <a:r>
              <a:rPr lang="en-US" sz="1800" b="0" i="0" u="none" strike="noStrike" dirty="0">
                <a:solidFill>
                  <a:srgbClr val="000000"/>
                </a:solidFill>
                <a:effectLst/>
                <a:latin typeface="Arial"/>
                <a:cs typeface="Arial"/>
              </a:rPr>
              <a:t>! It summarizes the success for each classroom. For </a:t>
            </a:r>
            <a:r>
              <a:rPr lang="en-US" sz="1800" b="0" i="0" u="none" strike="noStrike">
                <a:solidFill>
                  <a:srgbClr val="000000"/>
                </a:solidFill>
                <a:effectLst/>
                <a:latin typeface="Arial"/>
                <a:cs typeface="Arial"/>
              </a:rPr>
              <a:t>this classroom, you can see</a:t>
            </a:r>
            <a:r>
              <a:rPr lang="en-US" sz="1800">
                <a:solidFill>
                  <a:srgbClr val="000000"/>
                </a:solidFill>
                <a:latin typeface="Arial"/>
                <a:cs typeface="Arial"/>
              </a:rPr>
              <a:t>…</a:t>
            </a:r>
            <a:endParaRPr lang="en-US" sz="1800" b="0" i="0" u="none" strike="noStrike" dirty="0">
              <a:solidFill>
                <a:srgbClr val="000000"/>
              </a:solidFill>
              <a:effectLst/>
              <a:latin typeface="Arial" panose="020B0604020202020204" pitchFamily="34" charset="0"/>
              <a:cs typeface="Arial"/>
            </a:endParaRPr>
          </a:p>
          <a:p>
            <a:pPr rtl="0">
              <a:spcBef>
                <a:spcPts val="0"/>
              </a:spcBef>
              <a:spcAft>
                <a:spcPts val="0"/>
              </a:spcAft>
            </a:pPr>
            <a:endParaRPr lang="en-US" sz="1800" b="0" i="0" u="none" strike="noStrike" dirty="0">
              <a:solidFill>
                <a:srgbClr val="000000"/>
              </a:solidFill>
              <a:effectLst/>
              <a:latin typeface="Arial" panose="020B0604020202020204" pitchFamily="34" charset="0"/>
            </a:endParaRPr>
          </a:p>
          <a:p>
            <a:pPr rtl="0">
              <a:spcBef>
                <a:spcPts val="0"/>
              </a:spcBef>
              <a:spcAft>
                <a:spcPts val="0"/>
              </a:spcAft>
            </a:pPr>
            <a:r>
              <a:rPr lang="en-US" sz="1800" b="0" i="1" u="none" strike="noStrike" dirty="0">
                <a:solidFill>
                  <a:srgbClr val="000000"/>
                </a:solidFill>
                <a:effectLst/>
                <a:latin typeface="Arial"/>
                <a:cs typeface="Arial"/>
              </a:rPr>
              <a:t>If you do not wish to include the entire report, we recommend taking screenshots of three key areas: </a:t>
            </a:r>
            <a:endParaRPr lang="en-US" b="0" i="1" dirty="0">
              <a:effectLst/>
              <a:latin typeface="Arial"/>
              <a:cs typeface="Arial"/>
            </a:endParaRPr>
          </a:p>
          <a:p>
            <a:pPr fontAlgn="base">
              <a:buFont typeface="Arial" panose="020B0604020202020204" pitchFamily="34" charset="0"/>
              <a:buChar char="•"/>
            </a:pPr>
            <a:r>
              <a:rPr lang="en-US" sz="1800" i="1" dirty="0">
                <a:solidFill>
                  <a:srgbClr val="000000"/>
                </a:solidFill>
                <a:latin typeface="Arial"/>
                <a:cs typeface="Arial"/>
              </a:rPr>
              <a:t> </a:t>
            </a:r>
            <a:r>
              <a:rPr lang="en-US" sz="1800" b="0" i="1" u="none" strike="noStrike" dirty="0">
                <a:solidFill>
                  <a:srgbClr val="000000"/>
                </a:solidFill>
                <a:effectLst/>
                <a:latin typeface="Arial"/>
                <a:cs typeface="Arial"/>
              </a:rPr>
              <a:t>Adult Words and Conversational Turns counts (found in the lower left-hand corner of the report).</a:t>
            </a:r>
          </a:p>
          <a:p>
            <a:pPr fontAlgn="base">
              <a:buFont typeface="Arial" panose="020B0604020202020204" pitchFamily="34" charset="0"/>
              <a:buChar char="•"/>
            </a:pPr>
            <a:r>
              <a:rPr lang="en-US" sz="1800" i="1" dirty="0">
                <a:solidFill>
                  <a:srgbClr val="000000"/>
                </a:solidFill>
                <a:latin typeface="Arial"/>
                <a:cs typeface="Arial"/>
              </a:rPr>
              <a:t> </a:t>
            </a:r>
            <a:r>
              <a:rPr lang="en-US" sz="1800" b="0" i="1" u="none" strike="noStrike" dirty="0">
                <a:solidFill>
                  <a:srgbClr val="000000"/>
                </a:solidFill>
                <a:effectLst/>
                <a:latin typeface="Arial"/>
                <a:cs typeface="Arial"/>
              </a:rPr>
              <a:t>“By the end of the program…” circle graphs for both 5 and 15 turns per hour (found on the right-hand side of the report</a:t>
            </a:r>
            <a:r>
              <a:rPr lang="en-US" sz="1800" i="1" dirty="0">
                <a:solidFill>
                  <a:srgbClr val="000000"/>
                </a:solidFill>
                <a:latin typeface="Arial"/>
                <a:cs typeface="Arial"/>
              </a:rPr>
              <a:t>).</a:t>
            </a:r>
            <a:endParaRPr lang="en-US" sz="1800" b="0" i="1" u="none" strike="noStrike" dirty="0">
              <a:solidFill>
                <a:srgbClr val="000000"/>
              </a:solidFill>
              <a:effectLst/>
              <a:latin typeface="Arial" panose="020B0604020202020204" pitchFamily="34" charset="0"/>
              <a:cs typeface="Arial"/>
            </a:endParaRPr>
          </a:p>
          <a:p>
            <a:endParaRPr lang="en-US" dirty="0"/>
          </a:p>
        </p:txBody>
      </p:sp>
      <p:sp>
        <p:nvSpPr>
          <p:cNvPr id="4" name="Slide Number Placeholder 3"/>
          <p:cNvSpPr>
            <a:spLocks noGrp="1"/>
          </p:cNvSpPr>
          <p:nvPr>
            <p:ph type="sldNum" sz="quarter" idx="5"/>
          </p:nvPr>
        </p:nvSpPr>
        <p:spPr/>
        <p:txBody>
          <a:bodyPr/>
          <a:lstStyle/>
          <a:p>
            <a:fld id="{C0C65698-33FF-4660-892F-797C45BA431F}" type="slidenum">
              <a:rPr lang="en-US" smtClean="0"/>
              <a:t>12</a:t>
            </a:fld>
            <a:endParaRPr lang="en-US"/>
          </a:p>
        </p:txBody>
      </p:sp>
    </p:spTree>
    <p:extLst>
      <p:ext uri="{BB962C8B-B14F-4D97-AF65-F5344CB8AC3E}">
        <p14:creationId xmlns:p14="http://schemas.microsoft.com/office/powerpoint/2010/main" val="16916071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800" b="0" i="1" u="none" strike="noStrike" dirty="0">
                <a:solidFill>
                  <a:srgbClr val="000000"/>
                </a:solidFill>
                <a:effectLst/>
                <a:latin typeface="Arial"/>
                <a:cs typeface="Arial"/>
              </a:rPr>
              <a:t>What other successful program outcomes can you feature?</a:t>
            </a:r>
            <a:endParaRPr lang="en-US" b="0" i="1" dirty="0">
              <a:effectLst/>
              <a:latin typeface="Arial"/>
              <a:cs typeface="Arial"/>
            </a:endParaRPr>
          </a:p>
          <a:p>
            <a:pPr rtl="0">
              <a:spcBef>
                <a:spcPts val="0"/>
              </a:spcBef>
              <a:spcAft>
                <a:spcPts val="0"/>
              </a:spcAft>
            </a:pPr>
            <a:r>
              <a:rPr lang="en-US" sz="1800" b="0" i="1" u="none" strike="noStrike" dirty="0">
                <a:solidFill>
                  <a:srgbClr val="000000"/>
                </a:solidFill>
                <a:effectLst/>
                <a:latin typeface="Arial"/>
                <a:cs typeface="Arial"/>
              </a:rPr>
              <a:t>Provide context by sharing relevant details to help the audience gain insights that can promote action.</a:t>
            </a:r>
            <a:endParaRPr lang="en-US" b="0" i="1" dirty="0">
              <a:effectLst/>
              <a:latin typeface="Arial"/>
              <a:cs typeface="Arial"/>
            </a:endParaRPr>
          </a:p>
          <a:p>
            <a:pPr rtl="0">
              <a:spcBef>
                <a:spcPts val="0"/>
              </a:spcBef>
              <a:spcAft>
                <a:spcPts val="0"/>
              </a:spcAft>
            </a:pPr>
            <a:br>
              <a:rPr lang="en-US" dirty="0">
                <a:effectLst/>
                <a:cs typeface="+mn-lt"/>
              </a:rPr>
            </a:br>
            <a:r>
              <a:rPr lang="en-US" sz="1800" b="0" i="1" u="none" strike="noStrike" dirty="0">
                <a:solidFill>
                  <a:srgbClr val="000000"/>
                </a:solidFill>
                <a:effectLst/>
                <a:latin typeface="Arial"/>
                <a:cs typeface="Arial"/>
              </a:rPr>
              <a:t>Try to add an example for each of the following: one that promotes growth, one that features innovation, one that features continued community reach beyond the LENA Grow program.</a:t>
            </a:r>
            <a:endParaRPr lang="en-US" b="0" i="1" dirty="0">
              <a:effectLst/>
              <a:latin typeface="Arial"/>
              <a:cs typeface="Arial"/>
            </a:endParaRPr>
          </a:p>
          <a:p>
            <a:br>
              <a:rPr lang="en-US" dirty="0">
                <a:cs typeface="+mn-lt"/>
              </a:rPr>
            </a:br>
            <a:endParaRPr lang="en-US" dirty="0"/>
          </a:p>
        </p:txBody>
      </p:sp>
      <p:sp>
        <p:nvSpPr>
          <p:cNvPr id="4" name="Slide Number Placeholder 3"/>
          <p:cNvSpPr>
            <a:spLocks noGrp="1"/>
          </p:cNvSpPr>
          <p:nvPr>
            <p:ph type="sldNum" sz="quarter" idx="5"/>
          </p:nvPr>
        </p:nvSpPr>
        <p:spPr/>
        <p:txBody>
          <a:bodyPr/>
          <a:lstStyle/>
          <a:p>
            <a:fld id="{C0C65698-33FF-4660-892F-797C45BA431F}" type="slidenum">
              <a:rPr lang="en-US" smtClean="0"/>
              <a:t>13</a:t>
            </a:fld>
            <a:endParaRPr lang="en-US"/>
          </a:p>
        </p:txBody>
      </p:sp>
    </p:spTree>
    <p:extLst>
      <p:ext uri="{BB962C8B-B14F-4D97-AF65-F5344CB8AC3E}">
        <p14:creationId xmlns:p14="http://schemas.microsoft.com/office/powerpoint/2010/main" val="8324339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Sharing stories helps stakeholders connect with your data. Use additional quotes, stories, or even videos from teachers, parents and families, coaches, and center directors to show program impact at a more personal level. Share how LENA has changed your community for the better!</a:t>
            </a:r>
            <a:endParaRPr lang="en-US" dirty="0">
              <a:cs typeface="Calibri"/>
            </a:endParaRPr>
          </a:p>
          <a:p>
            <a:endParaRPr lang="en-US" dirty="0">
              <a:cs typeface="Calibri"/>
            </a:endParaRPr>
          </a:p>
          <a:p>
            <a:r>
              <a:rPr lang="en-US" i="1" dirty="0"/>
              <a:t>Copy this slide to include as many quotes and stories as you need!</a:t>
            </a:r>
            <a:endParaRPr lang="en-US" dirty="0">
              <a:cs typeface="Calibri"/>
            </a:endParaRPr>
          </a:p>
          <a:p>
            <a:br>
              <a:rPr lang="en-US" dirty="0">
                <a:cs typeface="+mn-lt"/>
              </a:rPr>
            </a:br>
            <a:endParaRPr lang="en-US" dirty="0"/>
          </a:p>
        </p:txBody>
      </p:sp>
      <p:sp>
        <p:nvSpPr>
          <p:cNvPr id="4" name="Slide Number Placeholder 3"/>
          <p:cNvSpPr>
            <a:spLocks noGrp="1"/>
          </p:cNvSpPr>
          <p:nvPr>
            <p:ph type="sldNum" sz="quarter" idx="5"/>
          </p:nvPr>
        </p:nvSpPr>
        <p:spPr/>
        <p:txBody>
          <a:bodyPr/>
          <a:lstStyle/>
          <a:p>
            <a:fld id="{C0C65698-33FF-4660-892F-797C45BA431F}" type="slidenum">
              <a:rPr lang="en-US" smtClean="0"/>
              <a:t>14</a:t>
            </a:fld>
            <a:endParaRPr lang="en-US"/>
          </a:p>
        </p:txBody>
      </p:sp>
    </p:spTree>
    <p:extLst>
      <p:ext uri="{BB962C8B-B14F-4D97-AF65-F5344CB8AC3E}">
        <p14:creationId xmlns:p14="http://schemas.microsoft.com/office/powerpoint/2010/main" val="16921830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Nunito" pitchFamily="2" charset="77"/>
                <a:ea typeface="+mn-ea"/>
                <a:cs typeface="+mn-cs"/>
              </a:rPr>
              <a:t>Because LENA focuses on lasting changes in teacher practice, its impact grows over time. Educators continue using their skills with new groups of children and often share them with colleagues, creating positive change that can spread from one classroom to an entire early childhood system.</a:t>
            </a:r>
            <a:endParaRPr lang="en-US" dirty="0"/>
          </a:p>
          <a:p>
            <a:endParaRPr lang="en-US" dirty="0"/>
          </a:p>
          <a:p>
            <a:r>
              <a:rPr lang="en-US" i="1" dirty="0"/>
              <a:t>&lt;Insert example of cross-classroom collaboration, peer learning, or program-wide changes&gt;</a:t>
            </a:r>
          </a:p>
        </p:txBody>
      </p:sp>
      <p:sp>
        <p:nvSpPr>
          <p:cNvPr id="4" name="Slide Number Placeholder 3"/>
          <p:cNvSpPr>
            <a:spLocks noGrp="1"/>
          </p:cNvSpPr>
          <p:nvPr>
            <p:ph type="sldNum" sz="quarter" idx="5"/>
          </p:nvPr>
        </p:nvSpPr>
        <p:spPr/>
        <p:txBody>
          <a:bodyPr/>
          <a:lstStyle/>
          <a:p>
            <a:fld id="{C0C65698-33FF-4660-892F-797C45BA431F}" type="slidenum">
              <a:rPr lang="en-US" smtClean="0"/>
              <a:t>15</a:t>
            </a:fld>
            <a:endParaRPr lang="en-US"/>
          </a:p>
        </p:txBody>
      </p:sp>
    </p:spTree>
    <p:extLst>
      <p:ext uri="{BB962C8B-B14F-4D97-AF65-F5344CB8AC3E}">
        <p14:creationId xmlns:p14="http://schemas.microsoft.com/office/powerpoint/2010/main" val="9099441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800" b="0" i="0" u="none" strike="noStrike" dirty="0">
                <a:solidFill>
                  <a:srgbClr val="000000"/>
                </a:solidFill>
                <a:effectLst/>
                <a:latin typeface="Arial"/>
                <a:cs typeface="Arial"/>
              </a:rPr>
              <a:t>We are thrilled to continue to offer LENA Grow to our community. We have seen such a big change in our children, educators, and community as a whole.</a:t>
            </a:r>
            <a:endParaRPr lang="en-US" b="0" dirty="0">
              <a:effectLst/>
              <a:latin typeface="Arial"/>
              <a:cs typeface="Arial"/>
            </a:endParaRPr>
          </a:p>
          <a:p>
            <a:pPr rtl="0">
              <a:spcBef>
                <a:spcPts val="0"/>
              </a:spcBef>
              <a:spcAft>
                <a:spcPts val="0"/>
              </a:spcAft>
            </a:pPr>
            <a:br>
              <a:rPr lang="en-US" dirty="0">
                <a:effectLst/>
                <a:cs typeface="+mn-lt"/>
              </a:rPr>
            </a:br>
            <a:r>
              <a:rPr lang="en-US" sz="1800" b="0" i="0" u="none" strike="noStrike" dirty="0">
                <a:solidFill>
                  <a:srgbClr val="000000"/>
                </a:solidFill>
                <a:effectLst/>
                <a:latin typeface="Arial"/>
                <a:cs typeface="Arial"/>
              </a:rPr>
              <a:t>Quality early-childhood programs such as ours can yield a seven-fold return over participants’ lifetimes.</a:t>
            </a:r>
            <a:br>
              <a:rPr lang="en-US" sz="1800" b="0" i="0" u="none" strike="noStrike" dirty="0">
                <a:effectLst/>
                <a:latin typeface="Arial" panose="020B0604020202020204" pitchFamily="34" charset="0"/>
                <a:cs typeface="Arial"/>
              </a:rPr>
            </a:br>
            <a:r>
              <a:rPr lang="en-US" sz="1800" b="0" i="1" u="none" strike="noStrike" dirty="0">
                <a:solidFill>
                  <a:srgbClr val="000000"/>
                </a:solidFill>
                <a:effectLst/>
                <a:latin typeface="Arial"/>
                <a:cs typeface="Arial"/>
              </a:rPr>
              <a:t>Nobel Prize-winning economist James Heckman</a:t>
            </a:r>
            <a:endParaRPr lang="en-US" b="0" i="1" dirty="0">
              <a:effectLst/>
              <a:latin typeface="Arial"/>
              <a:cs typeface="Arial"/>
            </a:endParaRPr>
          </a:p>
          <a:p>
            <a:br>
              <a:rPr lang="en-US" dirty="0">
                <a:effectLst/>
                <a:cs typeface="+mn-lt"/>
              </a:rPr>
            </a:br>
            <a:r>
              <a:rPr lang="en-US" sz="1800" b="0" i="0" u="none" strike="noStrike" dirty="0">
                <a:solidFill>
                  <a:srgbClr val="000000"/>
                </a:solidFill>
                <a:effectLst/>
                <a:latin typeface="Arial"/>
                <a:cs typeface="Arial"/>
              </a:rPr>
              <a:t>High quality early childhood programs can yield a $4 - $9 dollar return per $1 invested.</a:t>
            </a:r>
            <a:br>
              <a:rPr lang="en-US" sz="1800" b="0" i="0" u="none" strike="noStrike" dirty="0">
                <a:effectLst/>
                <a:latin typeface="Arial" panose="020B0604020202020204" pitchFamily="34" charset="0"/>
                <a:cs typeface="Arial"/>
              </a:rPr>
            </a:br>
            <a:r>
              <a:rPr lang="en-US" sz="1800" b="0" i="1" u="none" strike="noStrike" dirty="0">
                <a:solidFill>
                  <a:srgbClr val="000000"/>
                </a:solidFill>
                <a:effectLst/>
                <a:latin typeface="Arial"/>
                <a:cs typeface="Arial"/>
              </a:rPr>
              <a:t>National Forum on Early Childhood Policy and Program</a:t>
            </a:r>
            <a:r>
              <a:rPr lang="en-US" sz="1800" b="0" i="0" u="none" strike="noStrike" dirty="0">
                <a:solidFill>
                  <a:srgbClr val="000000"/>
                </a:solidFill>
                <a:effectLst/>
                <a:latin typeface="Arial"/>
                <a:cs typeface="Arial"/>
              </a:rPr>
              <a:t>s</a:t>
            </a:r>
            <a:endParaRPr lang="en-US" dirty="0">
              <a:latin typeface="Arial"/>
              <a:cs typeface="Arial"/>
            </a:endParaRPr>
          </a:p>
        </p:txBody>
      </p:sp>
      <p:sp>
        <p:nvSpPr>
          <p:cNvPr id="4" name="Slide Number Placeholder 3"/>
          <p:cNvSpPr>
            <a:spLocks noGrp="1"/>
          </p:cNvSpPr>
          <p:nvPr>
            <p:ph type="sldNum" sz="quarter" idx="5"/>
          </p:nvPr>
        </p:nvSpPr>
        <p:spPr/>
        <p:txBody>
          <a:bodyPr/>
          <a:lstStyle/>
          <a:p>
            <a:fld id="{C0C65698-33FF-4660-892F-797C45BA431F}" type="slidenum">
              <a:rPr lang="en-US" smtClean="0"/>
              <a:t>16</a:t>
            </a:fld>
            <a:endParaRPr lang="en-US"/>
          </a:p>
        </p:txBody>
      </p:sp>
    </p:spTree>
    <p:extLst>
      <p:ext uri="{BB962C8B-B14F-4D97-AF65-F5344CB8AC3E}">
        <p14:creationId xmlns:p14="http://schemas.microsoft.com/office/powerpoint/2010/main" val="28637586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1" dirty="0">
                <a:solidFill>
                  <a:srgbClr val="000000"/>
                </a:solidFill>
                <a:latin typeface="Arial"/>
                <a:cs typeface="Arial"/>
              </a:rPr>
              <a:t>Use this slide if presenting to a funder or potential funder. </a:t>
            </a:r>
            <a:r>
              <a:rPr lang="en-US" sz="1800" i="1" dirty="0">
                <a:solidFill>
                  <a:srgbClr val="000000"/>
                </a:solidFill>
                <a:latin typeface="Arial"/>
                <a:cs typeface="Arial"/>
              </a:rPr>
              <a:t>Customize this slide to include other types of support based on your audience. Examples include: Teacher incentives, classroom materials to support interaction, etc.</a:t>
            </a:r>
          </a:p>
          <a:p>
            <a:endParaRPr lang="en-US" sz="1800" i="1" dirty="0">
              <a:solidFill>
                <a:srgbClr val="000000"/>
              </a:solidFill>
              <a:latin typeface="Arial"/>
              <a:cs typeface="Arial"/>
            </a:endParaRPr>
          </a:p>
          <a:p>
            <a:r>
              <a:rPr lang="en-US" sz="1800" dirty="0">
                <a:solidFill>
                  <a:srgbClr val="000000"/>
                </a:solidFill>
                <a:latin typeface="Arial"/>
                <a:cs typeface="Arial"/>
              </a:rPr>
              <a:t>We</a:t>
            </a:r>
            <a:r>
              <a:rPr lang="en-US" sz="1800" b="0" i="0" u="none" strike="noStrike" dirty="0">
                <a:solidFill>
                  <a:srgbClr val="000000"/>
                </a:solidFill>
                <a:effectLst/>
                <a:latin typeface="Arial"/>
                <a:cs typeface="Arial"/>
              </a:rPr>
              <a:t> need your help to continue to offer LENA Grow to our community. Your support will offset the &lt;startup&gt; costs in &lt;Year 1&gt; required to purchase program materials and build capacity within our organization to implement LENA</a:t>
            </a:r>
            <a:r>
              <a:rPr lang="en-US" sz="1800" dirty="0">
                <a:solidFill>
                  <a:srgbClr val="000000"/>
                </a:solidFill>
                <a:latin typeface="Arial"/>
                <a:cs typeface="Arial"/>
              </a:rPr>
              <a:t>. </a:t>
            </a:r>
            <a:endParaRPr lang="en-US" b="0" dirty="0">
              <a:effectLst/>
              <a:latin typeface="Arial"/>
              <a:cs typeface="Arial"/>
            </a:endParaRPr>
          </a:p>
          <a:p>
            <a:pPr rtl="0">
              <a:spcBef>
                <a:spcPts val="0"/>
              </a:spcBef>
              <a:spcAft>
                <a:spcPts val="0"/>
              </a:spcAft>
            </a:pPr>
            <a:br>
              <a:rPr lang="en-US" dirty="0">
                <a:effectLst/>
                <a:cs typeface="+mn-lt"/>
              </a:rPr>
            </a:br>
            <a:r>
              <a:rPr lang="en-US" sz="1800" b="0" i="0" u="none" strike="noStrike" dirty="0">
                <a:solidFill>
                  <a:srgbClr val="000000"/>
                </a:solidFill>
                <a:effectLst/>
                <a:latin typeface="Arial"/>
                <a:cs typeface="Arial"/>
              </a:rPr>
              <a:t>Your funding will impact &lt;100&gt; children and support &lt;10 teachers&gt; in the upcoming year</a:t>
            </a:r>
            <a:r>
              <a:rPr lang="en-US" sz="1800" dirty="0">
                <a:solidFill>
                  <a:srgbClr val="000000"/>
                </a:solidFill>
                <a:latin typeface="Arial"/>
                <a:cs typeface="Arial"/>
              </a:rPr>
              <a:t>.</a:t>
            </a:r>
            <a:endParaRPr lang="en-US" b="0" dirty="0">
              <a:effectLst/>
              <a:latin typeface="Arial"/>
              <a:cs typeface="Arial"/>
            </a:endParaRPr>
          </a:p>
          <a:p>
            <a:endParaRPr lang="en-US" sz="1800" dirty="0">
              <a:latin typeface="Arial"/>
              <a:cs typeface="Arial"/>
            </a:endParaRPr>
          </a:p>
          <a:p>
            <a:br>
              <a:rPr lang="en-US" dirty="0">
                <a:cs typeface="+mn-lt"/>
              </a:rPr>
            </a:br>
            <a:endParaRPr lang="en-US" dirty="0"/>
          </a:p>
        </p:txBody>
      </p:sp>
      <p:sp>
        <p:nvSpPr>
          <p:cNvPr id="4" name="Slide Number Placeholder 3"/>
          <p:cNvSpPr>
            <a:spLocks noGrp="1"/>
          </p:cNvSpPr>
          <p:nvPr>
            <p:ph type="sldNum" sz="quarter" idx="5"/>
          </p:nvPr>
        </p:nvSpPr>
        <p:spPr/>
        <p:txBody>
          <a:bodyPr/>
          <a:lstStyle/>
          <a:p>
            <a:fld id="{C0C65698-33FF-4660-892F-797C45BA431F}" type="slidenum">
              <a:rPr lang="en-US" smtClean="0"/>
              <a:t>17</a:t>
            </a:fld>
            <a:endParaRPr lang="en-US"/>
          </a:p>
        </p:txBody>
      </p:sp>
    </p:spTree>
    <p:extLst>
      <p:ext uri="{BB962C8B-B14F-4D97-AF65-F5344CB8AC3E}">
        <p14:creationId xmlns:p14="http://schemas.microsoft.com/office/powerpoint/2010/main" val="29871271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800" b="1" i="0" u="none" strike="noStrike">
                <a:solidFill>
                  <a:srgbClr val="000000"/>
                </a:solidFill>
                <a:effectLst/>
                <a:latin typeface="Arial" panose="020B0604020202020204" pitchFamily="34" charset="0"/>
              </a:rPr>
              <a:t>Thank you!</a:t>
            </a:r>
            <a:r>
              <a:rPr lang="en-US" sz="1800" b="0" i="0" u="none" strike="noStrike">
                <a:solidFill>
                  <a:srgbClr val="000000"/>
                </a:solidFill>
                <a:effectLst/>
                <a:latin typeface="Arial" panose="020B0604020202020204" pitchFamily="34" charset="0"/>
              </a:rPr>
              <a:t> </a:t>
            </a:r>
            <a:endParaRPr lang="en-US" b="0">
              <a:effectLst/>
            </a:endParaRPr>
          </a:p>
          <a:p>
            <a:pPr rtl="0">
              <a:spcBef>
                <a:spcPts val="0"/>
              </a:spcBef>
              <a:spcAft>
                <a:spcPts val="0"/>
              </a:spcAft>
            </a:pPr>
            <a:br>
              <a:rPr lang="en-US" b="0">
                <a:effectLst/>
              </a:rPr>
            </a:br>
            <a:r>
              <a:rPr lang="en-US" sz="1800" b="0" i="0" u="none" strike="noStrike">
                <a:solidFill>
                  <a:srgbClr val="000000"/>
                </a:solidFill>
                <a:effectLst/>
                <a:latin typeface="Arial" panose="020B0604020202020204" pitchFamily="34" charset="0"/>
              </a:rPr>
              <a:t>With your continued support, we look forward to learning more with LENA, and supporting teachers, families, and children in making every interaction count.</a:t>
            </a:r>
            <a:endParaRPr lang="en-US" b="0">
              <a:effectLst/>
            </a:endParaRPr>
          </a:p>
          <a:p>
            <a:br>
              <a:rPr lang="en-US"/>
            </a:br>
            <a:endParaRPr lang="en-US"/>
          </a:p>
        </p:txBody>
      </p:sp>
      <p:sp>
        <p:nvSpPr>
          <p:cNvPr id="4" name="Slide Number Placeholder 3"/>
          <p:cNvSpPr>
            <a:spLocks noGrp="1"/>
          </p:cNvSpPr>
          <p:nvPr>
            <p:ph type="sldNum" sz="quarter" idx="5"/>
          </p:nvPr>
        </p:nvSpPr>
        <p:spPr/>
        <p:txBody>
          <a:bodyPr/>
          <a:lstStyle/>
          <a:p>
            <a:fld id="{C0C65698-33FF-4660-892F-797C45BA431F}" type="slidenum">
              <a:rPr lang="en-US" smtClean="0"/>
              <a:t>18</a:t>
            </a:fld>
            <a:endParaRPr lang="en-US"/>
          </a:p>
        </p:txBody>
      </p:sp>
    </p:spTree>
    <p:extLst>
      <p:ext uri="{BB962C8B-B14F-4D97-AF65-F5344CB8AC3E}">
        <p14:creationId xmlns:p14="http://schemas.microsoft.com/office/powerpoint/2010/main" val="852252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E5B9CEBD-7CE2-A144-B412-BDA0EA073438}"/>
              </a:ext>
            </a:extLst>
          </p:cNvPr>
          <p:cNvSpPr>
            <a:spLocks noGrp="1"/>
          </p:cNvSpPr>
          <p:nvPr>
            <p:ph type="ftr" sz="quarter" idx="10"/>
          </p:nvPr>
        </p:nvSpPr>
        <p:spPr/>
        <p:txBody>
          <a:bodyPr/>
          <a:lstStyle/>
          <a:p>
            <a:pPr algn="l"/>
            <a:fld id="{1A2F9F69-87D8-D84F-B370-8B6BAE98F4CE}" type="datetime4">
              <a:rPr lang="en-US" smtClean="0">
                <a:latin typeface="Nunito" pitchFamily="2" charset="77"/>
              </a:rPr>
              <a:pPr algn="l"/>
              <a:t>September 18, 2026</a:t>
            </a:fld>
            <a:r>
              <a:rPr lang="en-US" dirty="0">
                <a:latin typeface="Nunito" pitchFamily="2" charset="77"/>
              </a:rPr>
              <a:t>					               © LENA						    </a:t>
            </a:r>
            <a:fld id="{E32F7A3F-0FB1-A149-9B77-479827F3B492}" type="slidenum">
              <a:rPr lang="en-US" smtClean="0">
                <a:latin typeface="Nunito" pitchFamily="2" charset="77"/>
              </a:rPr>
              <a:pPr algn="l"/>
              <a:t>‹#›</a:t>
            </a:fld>
            <a:endParaRPr lang="en-US" dirty="0">
              <a:latin typeface="Nunito" pitchFamily="2" charset="77"/>
            </a:endParaRPr>
          </a:p>
        </p:txBody>
      </p:sp>
    </p:spTree>
    <p:extLst>
      <p:ext uri="{BB962C8B-B14F-4D97-AF65-F5344CB8AC3E}">
        <p14:creationId xmlns:p14="http://schemas.microsoft.com/office/powerpoint/2010/main" val="4138616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938259"/>
            <a:ext cx="10515600" cy="1177733"/>
          </a:xfrm>
        </p:spPr>
        <p:txBody>
          <a:bodyPr/>
          <a:lstStyle>
            <a:lvl1pPr>
              <a:defRPr b="0" i="0">
                <a:latin typeface="Nunito" pitchFamily="2" charset="77"/>
                <a:ea typeface="Nunito" pitchFamily="2" charset="77"/>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b="0" i="0">
                <a:latin typeface="Calibri Light" panose="020F0302020204030204" pitchFamily="34" charset="0"/>
                <a:ea typeface="Calibri Light" panose="020F0302020204030204" pitchFamily="34" charset="0"/>
                <a:cs typeface="Calibri Light" panose="020F0302020204030204" pitchFamily="34" charset="0"/>
              </a:defRPr>
            </a:lvl1pPr>
            <a:lvl2pPr>
              <a:defRPr b="0" i="0">
                <a:latin typeface="Calibri Light" panose="020F0302020204030204" pitchFamily="34" charset="0"/>
                <a:ea typeface="Calibri Light" panose="020F0302020204030204" pitchFamily="34" charset="0"/>
                <a:cs typeface="Calibri Light" panose="020F0302020204030204" pitchFamily="34" charset="0"/>
              </a:defRPr>
            </a:lvl2pPr>
            <a:lvl3pPr>
              <a:defRPr b="0" i="0">
                <a:latin typeface="Calibri Light" panose="020F0302020204030204" pitchFamily="34" charset="0"/>
                <a:ea typeface="Calibri Light" panose="020F0302020204030204" pitchFamily="34" charset="0"/>
                <a:cs typeface="Calibri Light" panose="020F0302020204030204" pitchFamily="34" charset="0"/>
              </a:defRPr>
            </a:lvl3pPr>
            <a:lvl4pPr>
              <a:defRPr b="0" i="0">
                <a:latin typeface="Calibri Light" panose="020F0302020204030204" pitchFamily="34" charset="0"/>
                <a:ea typeface="Calibri Light" panose="020F0302020204030204" pitchFamily="34" charset="0"/>
                <a:cs typeface="Calibri Light" panose="020F0302020204030204" pitchFamily="34" charset="0"/>
              </a:defRPr>
            </a:lvl4pPr>
            <a:lvl5pPr>
              <a:defRPr b="0" i="0">
                <a:latin typeface="Calibri Light" panose="020F0302020204030204" pitchFamily="34" charset="0"/>
                <a:ea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23BB096B-4483-476F-80D2-59596992CDEF}"/>
              </a:ext>
            </a:extLst>
          </p:cNvPr>
          <p:cNvSpPr/>
          <p:nvPr userDrawn="1"/>
        </p:nvSpPr>
        <p:spPr>
          <a:xfrm>
            <a:off x="10224347" y="3"/>
            <a:ext cx="1950720" cy="469467"/>
          </a:xfrm>
          <a:prstGeom prst="rect">
            <a:avLst/>
          </a:prstGeom>
          <a:blipFill dpi="0" rotWithShape="1">
            <a:blip r:embed="rId2">
              <a:alphaModFix amt="43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Nunito" pitchFamily="2" charset="77"/>
            </a:endParaRPr>
          </a:p>
        </p:txBody>
      </p:sp>
      <p:sp>
        <p:nvSpPr>
          <p:cNvPr id="4" name="Footer Placeholder 3">
            <a:extLst>
              <a:ext uri="{FF2B5EF4-FFF2-40B4-BE49-F238E27FC236}">
                <a16:creationId xmlns:a16="http://schemas.microsoft.com/office/drawing/2014/main" id="{D3C5E431-373E-BD43-AA5C-5335C0F679F6}"/>
              </a:ext>
            </a:extLst>
          </p:cNvPr>
          <p:cNvSpPr>
            <a:spLocks noGrp="1"/>
          </p:cNvSpPr>
          <p:nvPr>
            <p:ph type="ftr" sz="quarter" idx="10"/>
          </p:nvPr>
        </p:nvSpPr>
        <p:spPr>
          <a:xfrm>
            <a:off x="838199" y="6525528"/>
            <a:ext cx="10515599" cy="251057"/>
          </a:xfrm>
          <a:prstGeom prst="rect">
            <a:avLst/>
          </a:prstGeom>
        </p:spPr>
        <p:txBody>
          <a:bodyPr/>
          <a:lstStyle/>
          <a:p>
            <a:pPr algn="l"/>
            <a:fld id="{1A2F9F69-87D8-D84F-B370-8B6BAE98F4CE}" type="datetime4">
              <a:rPr lang="en-US" smtClean="0">
                <a:latin typeface="Nunito" pitchFamily="2" charset="77"/>
              </a:rPr>
              <a:pPr algn="l"/>
              <a:t>September 18, 2026</a:t>
            </a:fld>
            <a:r>
              <a:rPr lang="en-US" dirty="0">
                <a:latin typeface="Nunito" pitchFamily="2" charset="77"/>
              </a:rPr>
              <a:t>					               © LENA						    </a:t>
            </a:r>
            <a:fld id="{E32F7A3F-0FB1-A149-9B77-479827F3B492}" type="slidenum">
              <a:rPr lang="en-US" smtClean="0">
                <a:latin typeface="Nunito" pitchFamily="2" charset="77"/>
              </a:rPr>
              <a:pPr algn="l"/>
              <a:t>‹#›</a:t>
            </a:fld>
            <a:endParaRPr lang="en-US" dirty="0">
              <a:latin typeface="Nunito" pitchFamily="2" charset="77"/>
            </a:endParaRPr>
          </a:p>
        </p:txBody>
      </p:sp>
      <p:pic>
        <p:nvPicPr>
          <p:cNvPr id="5" name="Picture 4">
            <a:extLst>
              <a:ext uri="{FF2B5EF4-FFF2-40B4-BE49-F238E27FC236}">
                <a16:creationId xmlns:a16="http://schemas.microsoft.com/office/drawing/2014/main" id="{95032BCC-B376-D90A-ACBC-90FCEA3E5392}"/>
              </a:ext>
            </a:extLst>
          </p:cNvPr>
          <p:cNvPicPr>
            <a:picLocks noChangeAspect="1"/>
          </p:cNvPicPr>
          <p:nvPr userDrawn="1"/>
        </p:nvPicPr>
        <p:blipFill>
          <a:blip r:embed="rId3">
            <a:extLst>
              <a:ext uri="{28A0092B-C50C-407E-A947-70E740481C1C}">
                <a14:useLocalDpi xmlns:a14="http://schemas.microsoft.com/office/drawing/2010/main" val="0"/>
              </a:ext>
            </a:extLst>
          </a:blip>
          <a:srcRect r="26694"/>
          <a:stretch>
            <a:fillRect/>
          </a:stretch>
        </p:blipFill>
        <p:spPr>
          <a:xfrm>
            <a:off x="-133773" y="110087"/>
            <a:ext cx="13423573" cy="804769"/>
          </a:xfrm>
          <a:prstGeom prst="rect">
            <a:avLst/>
          </a:prstGeom>
        </p:spPr>
      </p:pic>
    </p:spTree>
    <p:extLst>
      <p:ext uri="{BB962C8B-B14F-4D97-AF65-F5344CB8AC3E}">
        <p14:creationId xmlns:p14="http://schemas.microsoft.com/office/powerpoint/2010/main" val="2971875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3" name="Rectangle 12">
            <a:extLst>
              <a:ext uri="{FF2B5EF4-FFF2-40B4-BE49-F238E27FC236}">
                <a16:creationId xmlns:a16="http://schemas.microsoft.com/office/drawing/2014/main" id="{0C7EF5E9-C795-4C0A-BBCE-0416B25608CC}"/>
              </a:ext>
            </a:extLst>
          </p:cNvPr>
          <p:cNvSpPr/>
          <p:nvPr userDrawn="1"/>
        </p:nvSpPr>
        <p:spPr>
          <a:xfrm>
            <a:off x="10224347" y="3"/>
            <a:ext cx="1950720" cy="469467"/>
          </a:xfrm>
          <a:prstGeom prst="rect">
            <a:avLst/>
          </a:prstGeom>
          <a:blipFill dpi="0" rotWithShape="1">
            <a:blip r:embed="rId2">
              <a:alphaModFix amt="43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Nunito" pitchFamily="2" charset="77"/>
            </a:endParaRPr>
          </a:p>
        </p:txBody>
      </p:sp>
      <p:sp>
        <p:nvSpPr>
          <p:cNvPr id="2" name="Footer Placeholder 1">
            <a:extLst>
              <a:ext uri="{FF2B5EF4-FFF2-40B4-BE49-F238E27FC236}">
                <a16:creationId xmlns:a16="http://schemas.microsoft.com/office/drawing/2014/main" id="{6D1F913E-31ED-BF4A-BF2B-C6B954D94782}"/>
              </a:ext>
            </a:extLst>
          </p:cNvPr>
          <p:cNvSpPr>
            <a:spLocks noGrp="1"/>
          </p:cNvSpPr>
          <p:nvPr>
            <p:ph type="ftr" sz="quarter" idx="10"/>
          </p:nvPr>
        </p:nvSpPr>
        <p:spPr>
          <a:xfrm>
            <a:off x="838199" y="6525528"/>
            <a:ext cx="10515599" cy="251057"/>
          </a:xfrm>
          <a:prstGeom prst="rect">
            <a:avLst/>
          </a:prstGeom>
        </p:spPr>
        <p:txBody>
          <a:bodyPr/>
          <a:lstStyle/>
          <a:p>
            <a:pPr algn="l"/>
            <a:fld id="{1A2F9F69-87D8-D84F-B370-8B6BAE98F4CE}" type="datetime4">
              <a:rPr lang="en-US" smtClean="0">
                <a:latin typeface="Nunito" pitchFamily="2" charset="77"/>
              </a:rPr>
              <a:pPr algn="l"/>
              <a:t>September 18, 2026</a:t>
            </a:fld>
            <a:r>
              <a:rPr lang="en-US" dirty="0">
                <a:latin typeface="Nunito" pitchFamily="2" charset="77"/>
              </a:rPr>
              <a:t>					               © LENA						    </a:t>
            </a:r>
            <a:fld id="{E32F7A3F-0FB1-A149-9B77-479827F3B492}" type="slidenum">
              <a:rPr lang="en-US" smtClean="0">
                <a:latin typeface="Nunito" pitchFamily="2" charset="77"/>
              </a:rPr>
              <a:pPr algn="l"/>
              <a:t>‹#›</a:t>
            </a:fld>
            <a:endParaRPr lang="en-US" dirty="0">
              <a:latin typeface="Nunito" pitchFamily="2" charset="77"/>
            </a:endParaRPr>
          </a:p>
        </p:txBody>
      </p:sp>
      <p:sp>
        <p:nvSpPr>
          <p:cNvPr id="5" name="Title 1">
            <a:extLst>
              <a:ext uri="{FF2B5EF4-FFF2-40B4-BE49-F238E27FC236}">
                <a16:creationId xmlns:a16="http://schemas.microsoft.com/office/drawing/2014/main" id="{E1A68045-BF1A-3FBB-2A8D-8B7CE6A7F556}"/>
              </a:ext>
            </a:extLst>
          </p:cNvPr>
          <p:cNvSpPr>
            <a:spLocks noGrp="1"/>
          </p:cNvSpPr>
          <p:nvPr>
            <p:ph type="title"/>
          </p:nvPr>
        </p:nvSpPr>
        <p:spPr>
          <a:xfrm>
            <a:off x="838200" y="938259"/>
            <a:ext cx="10515600" cy="1177733"/>
          </a:xfrm>
        </p:spPr>
        <p:txBody>
          <a:bodyPr/>
          <a:lstStyle>
            <a:lvl1pPr>
              <a:defRPr b="0" i="0">
                <a:latin typeface="Nunito" pitchFamily="2" charset="77"/>
                <a:ea typeface="Nunito" pitchFamily="2" charset="77"/>
                <a:cs typeface="Calibri" panose="020F0502020204030204" pitchFamily="34" charset="0"/>
              </a:defRPr>
            </a:lvl1pPr>
          </a:lstStyle>
          <a:p>
            <a:r>
              <a:rPr lang="en-US" dirty="0"/>
              <a:t>Click to edit Master title style</a:t>
            </a:r>
          </a:p>
        </p:txBody>
      </p:sp>
      <p:pic>
        <p:nvPicPr>
          <p:cNvPr id="6" name="Picture 5">
            <a:extLst>
              <a:ext uri="{FF2B5EF4-FFF2-40B4-BE49-F238E27FC236}">
                <a16:creationId xmlns:a16="http://schemas.microsoft.com/office/drawing/2014/main" id="{390C0000-FA49-6369-729B-8B43D195B04D}"/>
              </a:ext>
            </a:extLst>
          </p:cNvPr>
          <p:cNvPicPr>
            <a:picLocks noChangeAspect="1"/>
          </p:cNvPicPr>
          <p:nvPr userDrawn="1"/>
        </p:nvPicPr>
        <p:blipFill>
          <a:blip r:embed="rId3">
            <a:extLst>
              <a:ext uri="{28A0092B-C50C-407E-A947-70E740481C1C}">
                <a14:useLocalDpi xmlns:a14="http://schemas.microsoft.com/office/drawing/2010/main" val="0"/>
              </a:ext>
            </a:extLst>
          </a:blip>
          <a:srcRect r="26694"/>
          <a:stretch>
            <a:fillRect/>
          </a:stretch>
        </p:blipFill>
        <p:spPr>
          <a:xfrm>
            <a:off x="-133773" y="67558"/>
            <a:ext cx="13423573" cy="651734"/>
          </a:xfrm>
          <a:prstGeom prst="rect">
            <a:avLst/>
          </a:prstGeom>
        </p:spPr>
      </p:pic>
    </p:spTree>
    <p:extLst>
      <p:ext uri="{BB962C8B-B14F-4D97-AF65-F5344CB8AC3E}">
        <p14:creationId xmlns:p14="http://schemas.microsoft.com/office/powerpoint/2010/main" val="3092971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2273967"/>
            <a:ext cx="5257800" cy="390299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2273967"/>
            <a:ext cx="5257800" cy="39029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450DB8DA-FB5B-1546-9A91-EEA2D07F5255}"/>
              </a:ext>
            </a:extLst>
          </p:cNvPr>
          <p:cNvSpPr>
            <a:spLocks noGrp="1"/>
          </p:cNvSpPr>
          <p:nvPr>
            <p:ph type="ftr" sz="quarter" idx="10"/>
          </p:nvPr>
        </p:nvSpPr>
        <p:spPr>
          <a:xfrm>
            <a:off x="838199" y="6525528"/>
            <a:ext cx="10515599" cy="251057"/>
          </a:xfrm>
          <a:prstGeom prst="rect">
            <a:avLst/>
          </a:prstGeom>
        </p:spPr>
        <p:txBody>
          <a:bodyPr/>
          <a:lstStyle/>
          <a:p>
            <a:pPr algn="l"/>
            <a:fld id="{1A2F9F69-87D8-D84F-B370-8B6BAE98F4CE}" type="datetime4">
              <a:rPr lang="en-US" smtClean="0">
                <a:latin typeface="Nunito" pitchFamily="2" charset="77"/>
              </a:rPr>
              <a:pPr algn="l"/>
              <a:t>September 18, 2026</a:t>
            </a:fld>
            <a:r>
              <a:rPr lang="en-US" dirty="0">
                <a:latin typeface="Nunito" pitchFamily="2" charset="77"/>
              </a:rPr>
              <a:t>					               © LENA						    </a:t>
            </a:r>
            <a:fld id="{E32F7A3F-0FB1-A149-9B77-479827F3B492}" type="slidenum">
              <a:rPr lang="en-US" smtClean="0">
                <a:latin typeface="Nunito" pitchFamily="2" charset="77"/>
              </a:rPr>
              <a:pPr algn="l"/>
              <a:t>‹#›</a:t>
            </a:fld>
            <a:endParaRPr lang="en-US" dirty="0">
              <a:latin typeface="Nunito" pitchFamily="2" charset="77"/>
            </a:endParaRPr>
          </a:p>
        </p:txBody>
      </p:sp>
      <p:sp>
        <p:nvSpPr>
          <p:cNvPr id="6" name="Title 1">
            <a:extLst>
              <a:ext uri="{FF2B5EF4-FFF2-40B4-BE49-F238E27FC236}">
                <a16:creationId xmlns:a16="http://schemas.microsoft.com/office/drawing/2014/main" id="{E9988E87-281F-A0BB-C79B-FAE1E44A7409}"/>
              </a:ext>
            </a:extLst>
          </p:cNvPr>
          <p:cNvSpPr>
            <a:spLocks noGrp="1"/>
          </p:cNvSpPr>
          <p:nvPr>
            <p:ph type="title"/>
          </p:nvPr>
        </p:nvSpPr>
        <p:spPr>
          <a:xfrm>
            <a:off x="838200" y="938259"/>
            <a:ext cx="10515600" cy="1177733"/>
          </a:xfrm>
        </p:spPr>
        <p:txBody>
          <a:bodyPr/>
          <a:lstStyle>
            <a:lvl1pPr>
              <a:defRPr b="0" i="0">
                <a:latin typeface="Nunito" pitchFamily="2" charset="77"/>
                <a:ea typeface="Nunito" pitchFamily="2" charset="77"/>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42524802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72202" y="2505075"/>
            <a:ext cx="5183188"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A8313239-E66E-0E4C-9F0F-DB6B8C0A73E9}"/>
              </a:ext>
            </a:extLst>
          </p:cNvPr>
          <p:cNvSpPr>
            <a:spLocks noGrp="1"/>
          </p:cNvSpPr>
          <p:nvPr>
            <p:ph type="ftr" sz="quarter" idx="10"/>
          </p:nvPr>
        </p:nvSpPr>
        <p:spPr>
          <a:xfrm>
            <a:off x="838199" y="6525528"/>
            <a:ext cx="10515599" cy="251057"/>
          </a:xfrm>
          <a:prstGeom prst="rect">
            <a:avLst/>
          </a:prstGeom>
        </p:spPr>
        <p:txBody>
          <a:bodyPr/>
          <a:lstStyle/>
          <a:p>
            <a:pPr algn="l"/>
            <a:fld id="{1A2F9F69-87D8-D84F-B370-8B6BAE98F4CE}" type="datetime4">
              <a:rPr lang="en-US" smtClean="0">
                <a:latin typeface="Nunito" pitchFamily="2" charset="77"/>
              </a:rPr>
              <a:pPr algn="l"/>
              <a:t>September 18, 2026</a:t>
            </a:fld>
            <a:r>
              <a:rPr lang="en-US" dirty="0">
                <a:latin typeface="Nunito" pitchFamily="2" charset="77"/>
              </a:rPr>
              <a:t>					               © LENA						    </a:t>
            </a:r>
            <a:fld id="{E32F7A3F-0FB1-A149-9B77-479827F3B492}" type="slidenum">
              <a:rPr lang="en-US" smtClean="0">
                <a:latin typeface="Nunito" pitchFamily="2" charset="77"/>
              </a:rPr>
              <a:pPr algn="l"/>
              <a:t>‹#›</a:t>
            </a:fld>
            <a:endParaRPr lang="en-US" dirty="0">
              <a:latin typeface="Nunito" pitchFamily="2" charset="77"/>
            </a:endParaRPr>
          </a:p>
        </p:txBody>
      </p:sp>
      <p:sp>
        <p:nvSpPr>
          <p:cNvPr id="8" name="Title 1">
            <a:extLst>
              <a:ext uri="{FF2B5EF4-FFF2-40B4-BE49-F238E27FC236}">
                <a16:creationId xmlns:a16="http://schemas.microsoft.com/office/drawing/2014/main" id="{7F5D3BFE-64C2-EA82-7E3F-E16230EA9AF6}"/>
              </a:ext>
            </a:extLst>
          </p:cNvPr>
          <p:cNvSpPr>
            <a:spLocks noGrp="1"/>
          </p:cNvSpPr>
          <p:nvPr>
            <p:ph type="title"/>
          </p:nvPr>
        </p:nvSpPr>
        <p:spPr>
          <a:xfrm>
            <a:off x="838200" y="938259"/>
            <a:ext cx="10515600" cy="1177733"/>
          </a:xfrm>
        </p:spPr>
        <p:txBody>
          <a:bodyPr/>
          <a:lstStyle>
            <a:lvl1pPr>
              <a:defRPr b="0" i="0">
                <a:latin typeface="Nunito" pitchFamily="2" charset="77"/>
                <a:ea typeface="Nunito" pitchFamily="2" charset="77"/>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11204992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17415D8D-30CF-374D-9F87-C5AEFF456AD5}"/>
              </a:ext>
            </a:extLst>
          </p:cNvPr>
          <p:cNvSpPr>
            <a:spLocks noGrp="1"/>
          </p:cNvSpPr>
          <p:nvPr>
            <p:ph type="ftr" sz="quarter" idx="10"/>
          </p:nvPr>
        </p:nvSpPr>
        <p:spPr>
          <a:xfrm>
            <a:off x="838199" y="6525528"/>
            <a:ext cx="10515599" cy="251057"/>
          </a:xfrm>
          <a:prstGeom prst="rect">
            <a:avLst/>
          </a:prstGeom>
        </p:spPr>
        <p:txBody>
          <a:bodyPr/>
          <a:lstStyle/>
          <a:p>
            <a:pPr algn="l"/>
            <a:fld id="{1A2F9F69-87D8-D84F-B370-8B6BAE98F4CE}" type="datetime4">
              <a:rPr lang="en-US" smtClean="0">
                <a:latin typeface="Nunito" pitchFamily="2" charset="77"/>
              </a:rPr>
              <a:pPr algn="l"/>
              <a:t>September 18, 2026</a:t>
            </a:fld>
            <a:r>
              <a:rPr lang="en-US" dirty="0">
                <a:latin typeface="Nunito" pitchFamily="2" charset="77"/>
              </a:rPr>
              <a:t>					               © LENA						    </a:t>
            </a:r>
            <a:fld id="{E32F7A3F-0FB1-A149-9B77-479827F3B492}" type="slidenum">
              <a:rPr lang="en-US" smtClean="0">
                <a:latin typeface="Nunito" pitchFamily="2" charset="77"/>
              </a:rPr>
              <a:pPr algn="l"/>
              <a:t>‹#›</a:t>
            </a:fld>
            <a:endParaRPr lang="en-US" dirty="0">
              <a:latin typeface="Nunito" pitchFamily="2" charset="77"/>
            </a:endParaRPr>
          </a:p>
        </p:txBody>
      </p:sp>
    </p:spTree>
    <p:extLst>
      <p:ext uri="{BB962C8B-B14F-4D97-AF65-F5344CB8AC3E}">
        <p14:creationId xmlns:p14="http://schemas.microsoft.com/office/powerpoint/2010/main" val="2847293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7280FE8A-B744-814C-A6D1-C3E4AFDEC691}"/>
              </a:ext>
            </a:extLst>
          </p:cNvPr>
          <p:cNvSpPr>
            <a:spLocks noGrp="1"/>
          </p:cNvSpPr>
          <p:nvPr>
            <p:ph type="ftr" sz="quarter" idx="10"/>
          </p:nvPr>
        </p:nvSpPr>
        <p:spPr>
          <a:xfrm>
            <a:off x="838199" y="6525528"/>
            <a:ext cx="10515599" cy="251057"/>
          </a:xfrm>
          <a:prstGeom prst="rect">
            <a:avLst/>
          </a:prstGeom>
        </p:spPr>
        <p:txBody>
          <a:bodyPr/>
          <a:lstStyle/>
          <a:p>
            <a:pPr algn="l"/>
            <a:fld id="{1A2F9F69-87D8-D84F-B370-8B6BAE98F4CE}" type="datetime4">
              <a:rPr lang="en-US" smtClean="0">
                <a:latin typeface="Nunito" pitchFamily="2" charset="77"/>
              </a:rPr>
              <a:pPr algn="l"/>
              <a:t>September 18, 2026</a:t>
            </a:fld>
            <a:r>
              <a:rPr lang="en-US" dirty="0">
                <a:latin typeface="Nunito" pitchFamily="2" charset="77"/>
              </a:rPr>
              <a:t>					               © LENA						    </a:t>
            </a:r>
            <a:fld id="{E32F7A3F-0FB1-A149-9B77-479827F3B492}" type="slidenum">
              <a:rPr lang="en-US" smtClean="0">
                <a:latin typeface="Nunito" pitchFamily="2" charset="77"/>
              </a:rPr>
              <a:pPr algn="l"/>
              <a:t>‹#›</a:t>
            </a:fld>
            <a:endParaRPr lang="en-US" dirty="0">
              <a:latin typeface="Nunito" pitchFamily="2" charset="77"/>
            </a:endParaRPr>
          </a:p>
        </p:txBody>
      </p:sp>
    </p:spTree>
    <p:extLst>
      <p:ext uri="{BB962C8B-B14F-4D97-AF65-F5344CB8AC3E}">
        <p14:creationId xmlns:p14="http://schemas.microsoft.com/office/powerpoint/2010/main" val="32113294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Footer Placeholder 4">
            <a:extLst>
              <a:ext uri="{FF2B5EF4-FFF2-40B4-BE49-F238E27FC236}">
                <a16:creationId xmlns:a16="http://schemas.microsoft.com/office/drawing/2014/main" id="{E9386183-60FE-AF4F-BD2E-9BFA5A4BDD7E}"/>
              </a:ext>
            </a:extLst>
          </p:cNvPr>
          <p:cNvSpPr>
            <a:spLocks noGrp="1"/>
          </p:cNvSpPr>
          <p:nvPr>
            <p:ph type="ftr" sz="quarter" idx="10"/>
          </p:nvPr>
        </p:nvSpPr>
        <p:spPr>
          <a:xfrm>
            <a:off x="838199" y="6525528"/>
            <a:ext cx="10515599" cy="251057"/>
          </a:xfrm>
          <a:prstGeom prst="rect">
            <a:avLst/>
          </a:prstGeom>
        </p:spPr>
        <p:txBody>
          <a:bodyPr/>
          <a:lstStyle/>
          <a:p>
            <a:pPr algn="l"/>
            <a:fld id="{1A2F9F69-87D8-D84F-B370-8B6BAE98F4CE}" type="datetime4">
              <a:rPr lang="en-US" smtClean="0">
                <a:latin typeface="Nunito" pitchFamily="2" charset="77"/>
              </a:rPr>
              <a:pPr algn="l"/>
              <a:t>September 18, 2026</a:t>
            </a:fld>
            <a:r>
              <a:rPr lang="en-US" dirty="0">
                <a:latin typeface="Nunito" pitchFamily="2" charset="77"/>
              </a:rPr>
              <a:t>					               © LENA						    </a:t>
            </a:r>
            <a:fld id="{E32F7A3F-0FB1-A149-9B77-479827F3B492}" type="slidenum">
              <a:rPr lang="en-US" smtClean="0">
                <a:latin typeface="Nunito" pitchFamily="2" charset="77"/>
              </a:rPr>
              <a:pPr algn="l"/>
              <a:t>‹#›</a:t>
            </a:fld>
            <a:endParaRPr lang="en-US" dirty="0">
              <a:latin typeface="Nunito" pitchFamily="2" charset="77"/>
            </a:endParaRPr>
          </a:p>
        </p:txBody>
      </p:sp>
    </p:spTree>
    <p:extLst>
      <p:ext uri="{BB962C8B-B14F-4D97-AF65-F5344CB8AC3E}">
        <p14:creationId xmlns:p14="http://schemas.microsoft.com/office/powerpoint/2010/main" val="3403369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Footer Placeholder 4">
            <a:extLst>
              <a:ext uri="{FF2B5EF4-FFF2-40B4-BE49-F238E27FC236}">
                <a16:creationId xmlns:a16="http://schemas.microsoft.com/office/drawing/2014/main" id="{4A26A805-EC92-AD4A-9852-5AC6ED77F90A}"/>
              </a:ext>
            </a:extLst>
          </p:cNvPr>
          <p:cNvSpPr>
            <a:spLocks noGrp="1"/>
          </p:cNvSpPr>
          <p:nvPr>
            <p:ph type="ftr" sz="quarter" idx="10"/>
          </p:nvPr>
        </p:nvSpPr>
        <p:spPr>
          <a:xfrm>
            <a:off x="838199" y="6525528"/>
            <a:ext cx="10515599" cy="251057"/>
          </a:xfrm>
          <a:prstGeom prst="rect">
            <a:avLst/>
          </a:prstGeom>
        </p:spPr>
        <p:txBody>
          <a:bodyPr/>
          <a:lstStyle/>
          <a:p>
            <a:pPr algn="l"/>
            <a:fld id="{1A2F9F69-87D8-D84F-B370-8B6BAE98F4CE}" type="datetime4">
              <a:rPr lang="en-US" smtClean="0">
                <a:latin typeface="Nunito" pitchFamily="2" charset="77"/>
              </a:rPr>
              <a:pPr algn="l"/>
              <a:t>September 18, 2026</a:t>
            </a:fld>
            <a:r>
              <a:rPr lang="en-US" dirty="0">
                <a:latin typeface="Nunito" pitchFamily="2" charset="77"/>
              </a:rPr>
              <a:t>					               © LENA						    </a:t>
            </a:r>
            <a:fld id="{E32F7A3F-0FB1-A149-9B77-479827F3B492}" type="slidenum">
              <a:rPr lang="en-US" smtClean="0">
                <a:latin typeface="Nunito" pitchFamily="2" charset="77"/>
              </a:rPr>
              <a:pPr algn="l"/>
              <a:t>‹#›</a:t>
            </a:fld>
            <a:endParaRPr lang="en-US" dirty="0">
              <a:latin typeface="Nunito" pitchFamily="2" charset="77"/>
            </a:endParaRPr>
          </a:p>
        </p:txBody>
      </p:sp>
    </p:spTree>
    <p:extLst>
      <p:ext uri="{BB962C8B-B14F-4D97-AF65-F5344CB8AC3E}">
        <p14:creationId xmlns:p14="http://schemas.microsoft.com/office/powerpoint/2010/main" val="3313334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E5E892C2-8C60-F84A-9AC5-79BB5608888E}"/>
              </a:ext>
            </a:extLst>
          </p:cNvPr>
          <p:cNvSpPr>
            <a:spLocks noGrp="1"/>
          </p:cNvSpPr>
          <p:nvPr>
            <p:ph type="ftr" sz="quarter" idx="10"/>
          </p:nvPr>
        </p:nvSpPr>
        <p:spPr>
          <a:xfrm>
            <a:off x="838199" y="6525528"/>
            <a:ext cx="10515599" cy="251057"/>
          </a:xfrm>
          <a:prstGeom prst="rect">
            <a:avLst/>
          </a:prstGeom>
        </p:spPr>
        <p:txBody>
          <a:bodyPr/>
          <a:lstStyle/>
          <a:p>
            <a:pPr algn="l"/>
            <a:fld id="{1A2F9F69-87D8-D84F-B370-8B6BAE98F4CE}" type="datetime4">
              <a:rPr lang="en-US" smtClean="0">
                <a:latin typeface="Nunito" pitchFamily="2" charset="77"/>
              </a:rPr>
              <a:pPr algn="l"/>
              <a:t>September 18, 2026</a:t>
            </a:fld>
            <a:r>
              <a:rPr lang="en-US" dirty="0">
                <a:latin typeface="Nunito" pitchFamily="2" charset="77"/>
              </a:rPr>
              <a:t>					               © LENA						    </a:t>
            </a:r>
            <a:fld id="{E32F7A3F-0FB1-A149-9B77-479827F3B492}" type="slidenum">
              <a:rPr lang="en-US" smtClean="0">
                <a:latin typeface="Nunito" pitchFamily="2" charset="77"/>
              </a:rPr>
              <a:pPr algn="l"/>
              <a:t>‹#›</a:t>
            </a:fld>
            <a:endParaRPr lang="en-US" dirty="0">
              <a:latin typeface="Nunito" pitchFamily="2" charset="77"/>
            </a:endParaRPr>
          </a:p>
        </p:txBody>
      </p:sp>
    </p:spTree>
    <p:extLst>
      <p:ext uri="{BB962C8B-B14F-4D97-AF65-F5344CB8AC3E}">
        <p14:creationId xmlns:p14="http://schemas.microsoft.com/office/powerpoint/2010/main" val="21828259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3CED2031-CF01-AA4C-91BB-0E505A45E05D}"/>
              </a:ext>
            </a:extLst>
          </p:cNvPr>
          <p:cNvSpPr>
            <a:spLocks noGrp="1"/>
          </p:cNvSpPr>
          <p:nvPr>
            <p:ph type="ftr" sz="quarter" idx="10"/>
          </p:nvPr>
        </p:nvSpPr>
        <p:spPr>
          <a:xfrm>
            <a:off x="838199" y="6525528"/>
            <a:ext cx="10515599" cy="251057"/>
          </a:xfrm>
          <a:prstGeom prst="rect">
            <a:avLst/>
          </a:prstGeom>
        </p:spPr>
        <p:txBody>
          <a:bodyPr/>
          <a:lstStyle/>
          <a:p>
            <a:pPr algn="l"/>
            <a:fld id="{1A2F9F69-87D8-D84F-B370-8B6BAE98F4CE}" type="datetime4">
              <a:rPr lang="en-US" smtClean="0">
                <a:latin typeface="Nunito" pitchFamily="2" charset="77"/>
              </a:rPr>
              <a:pPr algn="l"/>
              <a:t>September 18, 2026</a:t>
            </a:fld>
            <a:r>
              <a:rPr lang="en-US" dirty="0">
                <a:latin typeface="Nunito" pitchFamily="2" charset="77"/>
              </a:rPr>
              <a:t>					               © LENA						    </a:t>
            </a:r>
            <a:fld id="{E32F7A3F-0FB1-A149-9B77-479827F3B492}" type="slidenum">
              <a:rPr lang="en-US" smtClean="0">
                <a:latin typeface="Nunito" pitchFamily="2" charset="77"/>
              </a:rPr>
              <a:pPr algn="l"/>
              <a:t>‹#›</a:t>
            </a:fld>
            <a:endParaRPr lang="en-US" dirty="0">
              <a:latin typeface="Nunito" pitchFamily="2" charset="77"/>
            </a:endParaRPr>
          </a:p>
        </p:txBody>
      </p:sp>
    </p:spTree>
    <p:extLst>
      <p:ext uri="{BB962C8B-B14F-4D97-AF65-F5344CB8AC3E}">
        <p14:creationId xmlns:p14="http://schemas.microsoft.com/office/powerpoint/2010/main" val="3563784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rot="10800000">
            <a:off x="838202" y="422276"/>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rot="16200000">
            <a:off x="5072067" y="-551920"/>
            <a:ext cx="5800725"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BC74AD14-D93A-0F45-BE8D-CEB1B784E953}"/>
              </a:ext>
            </a:extLst>
          </p:cNvPr>
          <p:cNvSpPr>
            <a:spLocks noGrp="1"/>
          </p:cNvSpPr>
          <p:nvPr>
            <p:ph type="ftr" sz="quarter" idx="10"/>
          </p:nvPr>
        </p:nvSpPr>
        <p:spPr>
          <a:xfrm>
            <a:off x="838199" y="6525528"/>
            <a:ext cx="10515599" cy="251057"/>
          </a:xfrm>
          <a:prstGeom prst="rect">
            <a:avLst/>
          </a:prstGeom>
        </p:spPr>
        <p:txBody>
          <a:bodyPr/>
          <a:lstStyle/>
          <a:p>
            <a:pPr algn="l"/>
            <a:fld id="{1A2F9F69-87D8-D84F-B370-8B6BAE98F4CE}" type="datetime4">
              <a:rPr lang="en-US" smtClean="0">
                <a:latin typeface="Nunito" pitchFamily="2" charset="77"/>
              </a:rPr>
              <a:pPr algn="l"/>
              <a:t>September 18, 2026</a:t>
            </a:fld>
            <a:r>
              <a:rPr lang="en-US" dirty="0">
                <a:latin typeface="Nunito" pitchFamily="2" charset="77"/>
              </a:rPr>
              <a:t>					               © LENA						    </a:t>
            </a:r>
            <a:fld id="{E32F7A3F-0FB1-A149-9B77-479827F3B492}" type="slidenum">
              <a:rPr lang="en-US" smtClean="0">
                <a:latin typeface="Nunito" pitchFamily="2" charset="77"/>
              </a:rPr>
              <a:pPr algn="l"/>
              <a:t>‹#›</a:t>
            </a:fld>
            <a:endParaRPr lang="en-US" dirty="0">
              <a:latin typeface="Nunito" pitchFamily="2" charset="77"/>
            </a:endParaRPr>
          </a:p>
        </p:txBody>
      </p:sp>
    </p:spTree>
    <p:extLst>
      <p:ext uri="{BB962C8B-B14F-4D97-AF65-F5344CB8AC3E}">
        <p14:creationId xmlns:p14="http://schemas.microsoft.com/office/powerpoint/2010/main" val="1295722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854224"/>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2314720"/>
            <a:ext cx="10515600" cy="387174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p:nvPr userDrawn="1"/>
        </p:nvSpPr>
        <p:spPr>
          <a:xfrm>
            <a:off x="10224347" y="3"/>
            <a:ext cx="1950720" cy="469467"/>
          </a:xfrm>
          <a:prstGeom prst="rect">
            <a:avLst/>
          </a:prstGeom>
          <a:blipFill dpi="0" rotWithShape="1">
            <a:blip r:embed="rId14">
              <a:alphaModFix amt="43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Nunito" pitchFamily="2" charset="77"/>
            </a:endParaRPr>
          </a:p>
        </p:txBody>
      </p:sp>
      <p:pic>
        <p:nvPicPr>
          <p:cNvPr id="6" name="Picture 5">
            <a:extLst>
              <a:ext uri="{FF2B5EF4-FFF2-40B4-BE49-F238E27FC236}">
                <a16:creationId xmlns:a16="http://schemas.microsoft.com/office/drawing/2014/main" id="{A1AFA003-DEC7-C240-A6BF-9DFC0D3639E3}"/>
              </a:ext>
            </a:extLst>
          </p:cNvPr>
          <p:cNvPicPr>
            <a:picLocks noChangeAspect="1"/>
          </p:cNvPicPr>
          <p:nvPr userDrawn="1"/>
        </p:nvPicPr>
        <p:blipFill>
          <a:blip r:embed="rId15">
            <a:biLevel thresh="25000"/>
            <a:alphaModFix amt="40000"/>
            <a:extLst>
              <a:ext uri="{28A0092B-C50C-407E-A947-70E740481C1C}">
                <a14:useLocalDpi xmlns:a14="http://schemas.microsoft.com/office/drawing/2010/main" val="0"/>
              </a:ext>
            </a:extLst>
          </a:blip>
          <a:stretch>
            <a:fillRect/>
          </a:stretch>
        </p:blipFill>
        <p:spPr>
          <a:xfrm>
            <a:off x="10628252" y="67176"/>
            <a:ext cx="1412588" cy="331701"/>
          </a:xfrm>
          <a:prstGeom prst="rect">
            <a:avLst/>
          </a:prstGeom>
        </p:spPr>
      </p:pic>
      <p:sp>
        <p:nvSpPr>
          <p:cNvPr id="7" name="Footer Placeholder 6">
            <a:extLst>
              <a:ext uri="{FF2B5EF4-FFF2-40B4-BE49-F238E27FC236}">
                <a16:creationId xmlns:a16="http://schemas.microsoft.com/office/drawing/2014/main" id="{478F58B9-0051-B245-B440-4487435139C4}"/>
              </a:ext>
            </a:extLst>
          </p:cNvPr>
          <p:cNvSpPr>
            <a:spLocks noGrp="1"/>
          </p:cNvSpPr>
          <p:nvPr>
            <p:ph type="ftr" sz="quarter" idx="3"/>
          </p:nvPr>
        </p:nvSpPr>
        <p:spPr>
          <a:xfrm>
            <a:off x="838199" y="6525528"/>
            <a:ext cx="10515599" cy="251057"/>
          </a:xfrm>
          <a:prstGeom prst="rect">
            <a:avLst/>
          </a:prstGeom>
        </p:spPr>
        <p:txBody>
          <a:bodyPr vert="horz" lIns="91440" tIns="45720" rIns="91440" bIns="45720" rtlCol="0" anchor="ctr"/>
          <a:lstStyle>
            <a:lvl1pPr algn="ctr">
              <a:defRPr sz="900">
                <a:solidFill>
                  <a:schemeClr val="tx1">
                    <a:lumMod val="50000"/>
                  </a:schemeClr>
                </a:solidFill>
              </a:defRPr>
            </a:lvl1pPr>
          </a:lstStyle>
          <a:p>
            <a:pPr algn="l"/>
            <a:fld id="{1A2F9F69-87D8-D84F-B370-8B6BAE98F4CE}" type="datetime4">
              <a:rPr lang="en-US" smtClean="0">
                <a:latin typeface="Nunito" pitchFamily="2" charset="77"/>
              </a:rPr>
              <a:pPr algn="l"/>
              <a:t>September 18, 2026</a:t>
            </a:fld>
            <a:r>
              <a:rPr lang="en-US" dirty="0">
                <a:latin typeface="Nunito" pitchFamily="2" charset="77"/>
              </a:rPr>
              <a:t>					               © LENA						    </a:t>
            </a:r>
            <a:fld id="{E32F7A3F-0FB1-A149-9B77-479827F3B492}" type="slidenum">
              <a:rPr lang="en-US" smtClean="0">
                <a:latin typeface="Nunito" pitchFamily="2" charset="77"/>
              </a:rPr>
              <a:pPr algn="l"/>
              <a:t>‹#›</a:t>
            </a:fld>
            <a:endParaRPr lang="en-US" dirty="0">
              <a:latin typeface="Nunito" pitchFamily="2" charset="77"/>
            </a:endParaRPr>
          </a:p>
        </p:txBody>
      </p:sp>
      <p:pic>
        <p:nvPicPr>
          <p:cNvPr id="10" name="Picture 9" descr="Icon&#10;&#10;Description automatically generated">
            <a:extLst>
              <a:ext uri="{FF2B5EF4-FFF2-40B4-BE49-F238E27FC236}">
                <a16:creationId xmlns:a16="http://schemas.microsoft.com/office/drawing/2014/main" id="{756BAA43-07E9-764C-BA3E-9F210E38534F}"/>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51160" y="138773"/>
            <a:ext cx="1401636" cy="317780"/>
          </a:xfrm>
          <a:prstGeom prst="rect">
            <a:avLst/>
          </a:prstGeom>
        </p:spPr>
      </p:pic>
      <p:pic>
        <p:nvPicPr>
          <p:cNvPr id="4" name="Picture 3">
            <a:extLst>
              <a:ext uri="{FF2B5EF4-FFF2-40B4-BE49-F238E27FC236}">
                <a16:creationId xmlns:a16="http://schemas.microsoft.com/office/drawing/2014/main" id="{CAB45AFF-8BF8-0072-D4D5-79D96C7E87EB}"/>
              </a:ext>
            </a:extLst>
          </p:cNvPr>
          <p:cNvPicPr>
            <a:picLocks noChangeAspect="1"/>
          </p:cNvPicPr>
          <p:nvPr userDrawn="1"/>
        </p:nvPicPr>
        <p:blipFill>
          <a:blip r:embed="rId17">
            <a:extLst>
              <a:ext uri="{28A0092B-C50C-407E-A947-70E740481C1C}">
                <a14:useLocalDpi xmlns:a14="http://schemas.microsoft.com/office/drawing/2010/main" val="0"/>
              </a:ext>
            </a:extLst>
          </a:blip>
          <a:srcRect r="26694"/>
          <a:stretch>
            <a:fillRect/>
          </a:stretch>
        </p:blipFill>
        <p:spPr>
          <a:xfrm>
            <a:off x="-133773" y="67558"/>
            <a:ext cx="13423573" cy="651734"/>
          </a:xfrm>
          <a:prstGeom prst="rect">
            <a:avLst/>
          </a:prstGeom>
        </p:spPr>
      </p:pic>
    </p:spTree>
    <p:extLst>
      <p:ext uri="{BB962C8B-B14F-4D97-AF65-F5344CB8AC3E}">
        <p14:creationId xmlns:p14="http://schemas.microsoft.com/office/powerpoint/2010/main" val="3757825961"/>
      </p:ext>
    </p:extLst>
  </p:cSld>
  <p:clrMap bg1="lt1" tx1="dk1" bg2="lt2" tx2="dk2" accent1="accent1" accent2="accent2" accent3="accent3" accent4="accent4" accent5="accent5" accent6="accent6" hlink="hlink" folHlink="folHlink"/>
  <p:sldLayoutIdLst>
    <p:sldLayoutId id="2147483700"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94" r:id="rId12"/>
  </p:sldLayoutIdLst>
  <p:hf hdr="0"/>
  <p:txStyles>
    <p:titleStyle>
      <a:lvl1pPr algn="l" defTabSz="914400" rtl="0" eaLnBrk="1" latinLnBrk="0" hangingPunct="1">
        <a:lnSpc>
          <a:spcPct val="90000"/>
        </a:lnSpc>
        <a:spcBef>
          <a:spcPct val="0"/>
        </a:spcBef>
        <a:buNone/>
        <a:defRPr sz="4800" b="0" i="0" kern="1200">
          <a:solidFill>
            <a:schemeClr val="tx1">
              <a:lumMod val="75000"/>
            </a:schemeClr>
          </a:solidFill>
          <a:latin typeface="Nunito" pitchFamily="2" charset="77"/>
          <a:ea typeface="Arial Narrow" panose="020B0604020202020204" pitchFamily="34" charset="0"/>
          <a:cs typeface="Arial Narrow"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sv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sv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2.svg"/><Relationship Id="rId4" Type="http://schemas.openxmlformats.org/officeDocument/2006/relationships/image" Target="../media/image21.svg"/></Relationships>
</file>

<file path=ppt/slides/_rels/slide8.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sv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DF32EC5E-9288-7744-8DC0-45FFE16F06F7}"/>
              </a:ext>
            </a:extLst>
          </p:cNvPr>
          <p:cNvCxnSpPr>
            <a:cxnSpLocks/>
          </p:cNvCxnSpPr>
          <p:nvPr/>
        </p:nvCxnSpPr>
        <p:spPr>
          <a:xfrm>
            <a:off x="2277658" y="5024789"/>
            <a:ext cx="7630840" cy="0"/>
          </a:xfrm>
          <a:prstGeom prst="line">
            <a:avLst/>
          </a:prstGeom>
          <a:ln w="15875">
            <a:solidFill>
              <a:srgbClr val="00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46BFF8D-1BF6-9048-AF25-AD0F6EDD482E}"/>
              </a:ext>
            </a:extLst>
          </p:cNvPr>
          <p:cNvSpPr txBox="1"/>
          <p:nvPr/>
        </p:nvSpPr>
        <p:spPr>
          <a:xfrm>
            <a:off x="2027151" y="5190532"/>
            <a:ext cx="8142487" cy="523220"/>
          </a:xfrm>
          <a:prstGeom prst="rect">
            <a:avLst/>
          </a:prstGeom>
          <a:noFill/>
        </p:spPr>
        <p:txBody>
          <a:bodyPr wrap="square" lIns="91440" tIns="45720" rIns="91440" bIns="45720" rtlCol="0" anchor="t">
            <a:spAutoFit/>
          </a:bodyPr>
          <a:lstStyle/>
          <a:p>
            <a:pPr algn="ctr"/>
            <a:r>
              <a:rPr lang="en-US" sz="2800" dirty="0">
                <a:solidFill>
                  <a:srgbClr val="000000"/>
                </a:solidFill>
                <a:latin typeface="Nunito" pitchFamily="2" charset="77"/>
              </a:rPr>
              <a:t>Making every interaction count with LENA Grow</a:t>
            </a:r>
            <a:endParaRPr lang="en-US" sz="2800" dirty="0">
              <a:solidFill>
                <a:srgbClr val="000000"/>
              </a:solidFill>
              <a:latin typeface="Nunito" pitchFamily="2" charset="77"/>
              <a:cs typeface="Calibri"/>
            </a:endParaRPr>
          </a:p>
        </p:txBody>
      </p:sp>
      <p:sp>
        <p:nvSpPr>
          <p:cNvPr id="11" name="Rounded Rectangle 10">
            <a:extLst>
              <a:ext uri="{FF2B5EF4-FFF2-40B4-BE49-F238E27FC236}">
                <a16:creationId xmlns:a16="http://schemas.microsoft.com/office/drawing/2014/main" id="{D39DC1AD-4EC3-444B-92AF-07B41F9F2A61}"/>
              </a:ext>
            </a:extLst>
          </p:cNvPr>
          <p:cNvSpPr/>
          <p:nvPr/>
        </p:nvSpPr>
        <p:spPr>
          <a:xfrm>
            <a:off x="8607749" y="5907011"/>
            <a:ext cx="3692106" cy="1121426"/>
          </a:xfrm>
          <a:prstGeom prst="roundRect">
            <a:avLst/>
          </a:prstGeom>
          <a:solidFill>
            <a:srgbClr val="723A83"/>
          </a:solidFill>
          <a:ln w="476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Nunito" pitchFamily="2" charset="77"/>
            </a:endParaRPr>
          </a:p>
        </p:txBody>
      </p:sp>
      <p:pic>
        <p:nvPicPr>
          <p:cNvPr id="13" name="Picture 12" descr="Icon&#10;&#10;Description automatically generated">
            <a:extLst>
              <a:ext uri="{FF2B5EF4-FFF2-40B4-BE49-F238E27FC236}">
                <a16:creationId xmlns:a16="http://schemas.microsoft.com/office/drawing/2014/main" id="{40617F23-4798-2D45-BC33-62A3D7A6E3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72963" y="6157044"/>
            <a:ext cx="1999838" cy="453405"/>
          </a:xfrm>
          <a:prstGeom prst="rect">
            <a:avLst/>
          </a:prstGeom>
        </p:spPr>
      </p:pic>
      <p:sp>
        <p:nvSpPr>
          <p:cNvPr id="8" name="Title 1">
            <a:extLst>
              <a:ext uri="{FF2B5EF4-FFF2-40B4-BE49-F238E27FC236}">
                <a16:creationId xmlns:a16="http://schemas.microsoft.com/office/drawing/2014/main" id="{88FD3AA5-8DE3-9385-D9C9-F45AD40E9CEE}"/>
              </a:ext>
            </a:extLst>
          </p:cNvPr>
          <p:cNvSpPr>
            <a:spLocks noGrp="1"/>
          </p:cNvSpPr>
          <p:nvPr>
            <p:ph type="ctrTitle" idx="4294967295"/>
          </p:nvPr>
        </p:nvSpPr>
        <p:spPr>
          <a:xfrm>
            <a:off x="838199" y="3194148"/>
            <a:ext cx="10515600" cy="1600054"/>
          </a:xfrm>
          <a:noFill/>
        </p:spPr>
        <p:txBody>
          <a:bodyPr>
            <a:normAutofit/>
          </a:bodyPr>
          <a:lstStyle/>
          <a:p>
            <a:pPr algn="ctr"/>
            <a:r>
              <a:rPr lang="en-US" b="1" dirty="0">
                <a:solidFill>
                  <a:srgbClr val="000000"/>
                </a:solidFill>
              </a:rPr>
              <a:t>&lt;Your Program Name&gt;</a:t>
            </a:r>
            <a:br>
              <a:rPr lang="en-US" dirty="0">
                <a:solidFill>
                  <a:srgbClr val="000000"/>
                </a:solidFill>
              </a:rPr>
            </a:br>
            <a:r>
              <a:rPr lang="en-US" sz="2800" b="0" i="0" u="none" strike="noStrike" dirty="0">
                <a:solidFill>
                  <a:srgbClr val="000000"/>
                </a:solidFill>
                <a:effectLst/>
              </a:rPr>
              <a:t>&lt;Program mission or vision statement&gt;</a:t>
            </a:r>
            <a:br>
              <a:rPr lang="en-US" sz="2800" b="0" i="0" u="none" strike="noStrike" dirty="0">
                <a:solidFill>
                  <a:srgbClr val="000000"/>
                </a:solidFill>
                <a:effectLst/>
              </a:rPr>
            </a:br>
            <a:r>
              <a:rPr lang="en-US" sz="2800" b="0" i="0" u="none" strike="noStrike" dirty="0">
                <a:solidFill>
                  <a:srgbClr val="000000"/>
                </a:solidFill>
                <a:effectLst/>
              </a:rPr>
              <a:t>&lt;Program dates&gt;</a:t>
            </a:r>
            <a:endParaRPr lang="en-US" sz="2800" dirty="0">
              <a:solidFill>
                <a:srgbClr val="000000"/>
              </a:solidFill>
            </a:endParaRPr>
          </a:p>
        </p:txBody>
      </p:sp>
      <p:sp>
        <p:nvSpPr>
          <p:cNvPr id="4" name="TextBox 3">
            <a:extLst>
              <a:ext uri="{FF2B5EF4-FFF2-40B4-BE49-F238E27FC236}">
                <a16:creationId xmlns:a16="http://schemas.microsoft.com/office/drawing/2014/main" id="{7ECB3FD1-44F0-5913-E9C1-5667461D3AF0}"/>
              </a:ext>
            </a:extLst>
          </p:cNvPr>
          <p:cNvSpPr txBox="1"/>
          <p:nvPr/>
        </p:nvSpPr>
        <p:spPr>
          <a:xfrm>
            <a:off x="3677989" y="2664872"/>
            <a:ext cx="5155460" cy="400110"/>
          </a:xfrm>
          <a:prstGeom prst="rect">
            <a:avLst/>
          </a:prstGeom>
          <a:noFill/>
        </p:spPr>
        <p:txBody>
          <a:bodyPr wrap="square" lIns="91440" tIns="45720" rIns="91440" bIns="45720" rtlCol="0" anchor="t">
            <a:spAutoFit/>
          </a:bodyPr>
          <a:lstStyle/>
          <a:p>
            <a:pPr algn="ctr"/>
            <a:r>
              <a:rPr lang="en-US" sz="2000" dirty="0">
                <a:solidFill>
                  <a:srgbClr val="000000"/>
                </a:solidFill>
                <a:latin typeface="Nunito" pitchFamily="2" charset="77"/>
              </a:rPr>
              <a:t>&lt;Replace with your logo(s) above&gt;</a:t>
            </a:r>
            <a:endParaRPr lang="en-US" sz="2000" dirty="0">
              <a:latin typeface="Nunito" pitchFamily="2" charset="77"/>
              <a:cs typeface="Calibri"/>
            </a:endParaRPr>
          </a:p>
        </p:txBody>
      </p:sp>
      <p:pic>
        <p:nvPicPr>
          <p:cNvPr id="5" name="Graphic 5" descr="Deciduous tree with solid fill">
            <a:extLst>
              <a:ext uri="{FF2B5EF4-FFF2-40B4-BE49-F238E27FC236}">
                <a16:creationId xmlns:a16="http://schemas.microsoft.com/office/drawing/2014/main" id="{195C6757-5361-EE72-15C1-83CB3B7A6EC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87461" y="876201"/>
            <a:ext cx="1858617" cy="1858617"/>
          </a:xfrm>
          <a:prstGeom prst="rect">
            <a:avLst/>
          </a:prstGeom>
        </p:spPr>
      </p:pic>
    </p:spTree>
    <p:extLst>
      <p:ext uri="{BB962C8B-B14F-4D97-AF65-F5344CB8AC3E}">
        <p14:creationId xmlns:p14="http://schemas.microsoft.com/office/powerpoint/2010/main" val="24583996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9135C5FE-1D88-FABC-F2AF-3CDFAB361A5F}"/>
              </a:ext>
            </a:extLst>
          </p:cNvPr>
          <p:cNvSpPr/>
          <p:nvPr/>
        </p:nvSpPr>
        <p:spPr>
          <a:xfrm>
            <a:off x="948806" y="2456339"/>
            <a:ext cx="2784764" cy="2784764"/>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Nunito" pitchFamily="2" charset="77"/>
            </a:endParaRPr>
          </a:p>
        </p:txBody>
      </p:sp>
      <p:sp>
        <p:nvSpPr>
          <p:cNvPr id="8" name="TextBox 7">
            <a:extLst>
              <a:ext uri="{FF2B5EF4-FFF2-40B4-BE49-F238E27FC236}">
                <a16:creationId xmlns:a16="http://schemas.microsoft.com/office/drawing/2014/main" id="{62F08C36-EAB3-B03D-DD31-413BD9EDBCA4}"/>
              </a:ext>
            </a:extLst>
          </p:cNvPr>
          <p:cNvSpPr txBox="1"/>
          <p:nvPr/>
        </p:nvSpPr>
        <p:spPr>
          <a:xfrm>
            <a:off x="4460935" y="2401446"/>
            <a:ext cx="6927272" cy="3385542"/>
          </a:xfrm>
          <a:prstGeom prst="rect">
            <a:avLst/>
          </a:prstGeom>
          <a:noFill/>
        </p:spPr>
        <p:txBody>
          <a:bodyPr wrap="square" lIns="91440" tIns="45720" rIns="91440" bIns="45720" rtlCol="0" anchor="t">
            <a:spAutoFit/>
          </a:bodyPr>
          <a:lstStyle/>
          <a:p>
            <a:pPr rtl="0">
              <a:spcBef>
                <a:spcPts val="0"/>
              </a:spcBef>
              <a:spcAft>
                <a:spcPts val="0"/>
              </a:spcAft>
            </a:pPr>
            <a:r>
              <a:rPr lang="en-US" sz="4000" u="none" strike="noStrike" dirty="0">
                <a:solidFill>
                  <a:srgbClr val="000000"/>
                </a:solidFill>
                <a:effectLst/>
                <a:latin typeface="Nunito" pitchFamily="2" charset="77"/>
                <a:cs typeface="Calibri" panose="020F0502020204030204" pitchFamily="34" charset="0"/>
              </a:rPr>
              <a:t>&lt;Quote from coach, teacher, or other LENA Grow staff&gt;</a:t>
            </a:r>
            <a:endParaRPr lang="en-US" sz="4000" dirty="0">
              <a:effectLst/>
              <a:latin typeface="Nunito" pitchFamily="2" charset="77"/>
              <a:cs typeface="Calibri" panose="020F0502020204030204" pitchFamily="34" charset="0"/>
            </a:endParaRPr>
          </a:p>
          <a:p>
            <a:br>
              <a:rPr lang="en-US" sz="4400" dirty="0">
                <a:effectLst/>
                <a:latin typeface="Nunito" pitchFamily="2" charset="77"/>
                <a:cs typeface="Calibri" panose="020F0502020204030204" pitchFamily="34" charset="0"/>
              </a:rPr>
            </a:br>
            <a:r>
              <a:rPr lang="en-US" sz="3200" dirty="0">
                <a:solidFill>
                  <a:srgbClr val="000000"/>
                </a:solidFill>
                <a:latin typeface="Nunito" pitchFamily="2" charset="77"/>
                <a:cs typeface="Calibri"/>
              </a:rPr>
              <a:t>Name</a:t>
            </a:r>
            <a:r>
              <a:rPr lang="en-US" sz="3200" u="none" strike="noStrike" dirty="0">
                <a:solidFill>
                  <a:srgbClr val="000000"/>
                </a:solidFill>
                <a:effectLst/>
                <a:latin typeface="Nunito" pitchFamily="2" charset="77"/>
                <a:cs typeface="Calibri"/>
              </a:rPr>
              <a:t> of staff </a:t>
            </a:r>
            <a:r>
              <a:rPr lang="en-US" sz="3200" dirty="0">
                <a:solidFill>
                  <a:srgbClr val="000000"/>
                </a:solidFill>
                <a:latin typeface="Nunito" pitchFamily="2" charset="77"/>
                <a:cs typeface="Calibri"/>
              </a:rPr>
              <a:t>member</a:t>
            </a:r>
            <a:br>
              <a:rPr lang="en-US" sz="3200" dirty="0">
                <a:solidFill>
                  <a:srgbClr val="000000"/>
                </a:solidFill>
                <a:latin typeface="Nunito" pitchFamily="2" charset="77"/>
                <a:cs typeface="Calibri"/>
              </a:rPr>
            </a:br>
            <a:r>
              <a:rPr lang="en-US" sz="3200" dirty="0">
                <a:solidFill>
                  <a:srgbClr val="000000"/>
                </a:solidFill>
                <a:latin typeface="Nunito" pitchFamily="2" charset="77"/>
                <a:cs typeface="Calibri"/>
              </a:rPr>
              <a:t>Job title/</a:t>
            </a:r>
            <a:r>
              <a:rPr lang="en-US" sz="3200" u="none" strike="noStrike" dirty="0">
                <a:solidFill>
                  <a:srgbClr val="000000"/>
                </a:solidFill>
                <a:effectLst/>
                <a:latin typeface="Nunito" pitchFamily="2" charset="77"/>
                <a:cs typeface="Calibri"/>
              </a:rPr>
              <a:t>position</a:t>
            </a:r>
            <a:br>
              <a:rPr lang="en-US" dirty="0">
                <a:latin typeface="Nunito" pitchFamily="2" charset="77"/>
                <a:cs typeface="Calibri" panose="020F0502020204030204" pitchFamily="34" charset="0"/>
              </a:rPr>
            </a:br>
            <a:endParaRPr lang="en-US" dirty="0">
              <a:latin typeface="Nunito" pitchFamily="2" charset="77"/>
              <a:cs typeface="Calibri" panose="020F0502020204030204" pitchFamily="34" charset="0"/>
            </a:endParaRPr>
          </a:p>
        </p:txBody>
      </p:sp>
      <p:sp>
        <p:nvSpPr>
          <p:cNvPr id="10" name="TextBox 9">
            <a:extLst>
              <a:ext uri="{FF2B5EF4-FFF2-40B4-BE49-F238E27FC236}">
                <a16:creationId xmlns:a16="http://schemas.microsoft.com/office/drawing/2014/main" id="{9D924E75-17EC-5C7B-A5D5-6B2DC0088003}"/>
              </a:ext>
            </a:extLst>
          </p:cNvPr>
          <p:cNvSpPr txBox="1"/>
          <p:nvPr/>
        </p:nvSpPr>
        <p:spPr>
          <a:xfrm>
            <a:off x="1444106" y="4196763"/>
            <a:ext cx="1894611" cy="707886"/>
          </a:xfrm>
          <a:prstGeom prst="rect">
            <a:avLst/>
          </a:prstGeom>
          <a:noFill/>
        </p:spPr>
        <p:txBody>
          <a:bodyPr wrap="square" rtlCol="0">
            <a:spAutoFit/>
          </a:bodyPr>
          <a:lstStyle/>
          <a:p>
            <a:pPr algn="ctr"/>
            <a:r>
              <a:rPr lang="en-US" sz="2000" dirty="0">
                <a:solidFill>
                  <a:schemeClr val="bg1"/>
                </a:solidFill>
                <a:latin typeface="Nunito" pitchFamily="2" charset="77"/>
              </a:rPr>
              <a:t>Replace or delete!</a:t>
            </a:r>
          </a:p>
        </p:txBody>
      </p:sp>
      <p:pic>
        <p:nvPicPr>
          <p:cNvPr id="5" name="Picture 4">
            <a:extLst>
              <a:ext uri="{FF2B5EF4-FFF2-40B4-BE49-F238E27FC236}">
                <a16:creationId xmlns:a16="http://schemas.microsoft.com/office/drawing/2014/main" id="{34079884-51BE-87F8-F4D6-CAFDF9D32E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2926" y="1371946"/>
            <a:ext cx="7772400" cy="747939"/>
          </a:xfrm>
          <a:prstGeom prst="rect">
            <a:avLst/>
          </a:prstGeom>
        </p:spPr>
      </p:pic>
      <p:sp>
        <p:nvSpPr>
          <p:cNvPr id="17" name="Date Placeholder 16">
            <a:extLst>
              <a:ext uri="{FF2B5EF4-FFF2-40B4-BE49-F238E27FC236}">
                <a16:creationId xmlns:a16="http://schemas.microsoft.com/office/drawing/2014/main" id="{98EA50B0-0EF0-DE07-7F19-95F69443CB67}"/>
              </a:ext>
            </a:extLst>
          </p:cNvPr>
          <p:cNvSpPr>
            <a:spLocks noGrp="1"/>
          </p:cNvSpPr>
          <p:nvPr>
            <p:ph type="dt" sz="half" idx="10"/>
          </p:nvPr>
        </p:nvSpPr>
        <p:spPr/>
        <p:txBody>
          <a:bodyPr/>
          <a:lstStyle/>
          <a:p>
            <a:fld id="{A729A3E2-8E85-F945-87A0-6743403B60DD}" type="datetime1">
              <a:rPr lang="en-US" smtClean="0">
                <a:latin typeface="Nunito" pitchFamily="2" charset="77"/>
              </a:rPr>
              <a:t>9/18/26</a:t>
            </a:fld>
            <a:endParaRPr lang="en-US" dirty="0">
              <a:latin typeface="Nunito" pitchFamily="2" charset="77"/>
            </a:endParaRPr>
          </a:p>
        </p:txBody>
      </p:sp>
    </p:spTree>
    <p:extLst>
      <p:ext uri="{BB962C8B-B14F-4D97-AF65-F5344CB8AC3E}">
        <p14:creationId xmlns:p14="http://schemas.microsoft.com/office/powerpoint/2010/main" val="33292638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79DC110-9E4A-2345-7CD0-C26EE46A143B}"/>
              </a:ext>
            </a:extLst>
          </p:cNvPr>
          <p:cNvSpPr>
            <a:spLocks noGrp="1"/>
          </p:cNvSpPr>
          <p:nvPr>
            <p:ph type="title"/>
          </p:nvPr>
        </p:nvSpPr>
        <p:spPr>
          <a:xfrm>
            <a:off x="677334" y="1104273"/>
            <a:ext cx="8596668" cy="701717"/>
          </a:xfrm>
        </p:spPr>
        <p:txBody>
          <a:bodyPr>
            <a:normAutofit fontScale="90000"/>
          </a:bodyPr>
          <a:lstStyle/>
          <a:p>
            <a:r>
              <a:rPr lang="en-US" b="1" dirty="0">
                <a:solidFill>
                  <a:schemeClr val="tx1">
                    <a:lumMod val="50000"/>
                  </a:schemeClr>
                </a:solidFill>
              </a:rPr>
              <a:t>What is LENA Grow?</a:t>
            </a:r>
          </a:p>
        </p:txBody>
      </p:sp>
      <p:sp>
        <p:nvSpPr>
          <p:cNvPr id="7" name="Title 4">
            <a:extLst>
              <a:ext uri="{FF2B5EF4-FFF2-40B4-BE49-F238E27FC236}">
                <a16:creationId xmlns:a16="http://schemas.microsoft.com/office/drawing/2014/main" id="{957AA9C1-5B7B-BE6D-E4E2-0098998ED7A7}"/>
              </a:ext>
            </a:extLst>
          </p:cNvPr>
          <p:cNvSpPr txBox="1">
            <a:spLocks/>
          </p:cNvSpPr>
          <p:nvPr/>
        </p:nvSpPr>
        <p:spPr>
          <a:xfrm>
            <a:off x="870850" y="1901345"/>
            <a:ext cx="5422374" cy="494765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800" b="1" i="0" kern="1200">
                <a:solidFill>
                  <a:schemeClr val="tx1">
                    <a:lumMod val="75000"/>
                  </a:schemeClr>
                </a:solidFill>
                <a:latin typeface="+mn-lt"/>
                <a:ea typeface="Arial Narrow" panose="020B0604020202020204" pitchFamily="34" charset="0"/>
                <a:cs typeface="Arial Narrow" panose="020B0604020202020204" pitchFamily="34" charset="0"/>
              </a:defRPr>
            </a:lvl1pPr>
          </a:lstStyle>
          <a:p>
            <a:pPr>
              <a:spcBef>
                <a:spcPts val="0"/>
              </a:spcBef>
            </a:pPr>
            <a:r>
              <a:rPr lang="en-US" sz="3200" b="0" dirty="0">
                <a:solidFill>
                  <a:schemeClr val="tx1">
                    <a:lumMod val="50000"/>
                  </a:schemeClr>
                </a:solidFill>
                <a:latin typeface="Nunito" pitchFamily="2" charset="77"/>
                <a:cs typeface="Calibri"/>
              </a:rPr>
              <a:t>A professional development</a:t>
            </a:r>
            <a:r>
              <a:rPr lang="en-US" sz="3200" b="0" u="none" strike="noStrike" dirty="0">
                <a:solidFill>
                  <a:schemeClr val="tx1">
                    <a:lumMod val="50000"/>
                  </a:schemeClr>
                </a:solidFill>
                <a:effectLst/>
                <a:latin typeface="Nunito" pitchFamily="2" charset="77"/>
                <a:cs typeface="Calibri"/>
              </a:rPr>
              <a:t> program </a:t>
            </a:r>
            <a:r>
              <a:rPr lang="en-US" sz="3200" b="0" dirty="0">
                <a:solidFill>
                  <a:schemeClr val="tx1">
                    <a:lumMod val="50000"/>
                  </a:schemeClr>
                </a:solidFill>
                <a:latin typeface="Nunito" pitchFamily="2" charset="77"/>
                <a:cs typeface="Calibri"/>
              </a:rPr>
              <a:t>for early childhood educators that...</a:t>
            </a:r>
            <a:endParaRPr lang="en-US" sz="3200" b="0" dirty="0">
              <a:solidFill>
                <a:schemeClr val="tx1">
                  <a:lumMod val="50000"/>
                </a:schemeClr>
              </a:solidFill>
              <a:effectLst/>
              <a:latin typeface="Nunito" pitchFamily="2" charset="77"/>
              <a:cs typeface="Calibri"/>
            </a:endParaRPr>
          </a:p>
          <a:p>
            <a:pPr marL="571500" indent="-571500">
              <a:spcBef>
                <a:spcPts val="0"/>
              </a:spcBef>
              <a:buFont typeface="Arial" panose="020B0604020202020204" pitchFamily="34" charset="0"/>
              <a:buChar char="•"/>
            </a:pPr>
            <a:r>
              <a:rPr lang="en-US" sz="2400" b="0" dirty="0">
                <a:solidFill>
                  <a:schemeClr val="tx1">
                    <a:lumMod val="50000"/>
                  </a:schemeClr>
                </a:solidFill>
                <a:latin typeface="Nunito" pitchFamily="2" charset="77"/>
                <a:cs typeface="Calibri"/>
              </a:rPr>
              <a:t>Increases teacher-child interaction.</a:t>
            </a:r>
          </a:p>
          <a:p>
            <a:pPr marL="571500" indent="-571500" fontAlgn="base">
              <a:spcBef>
                <a:spcPts val="0"/>
              </a:spcBef>
              <a:buFont typeface="Arial" panose="020B0604020202020204" pitchFamily="34" charset="0"/>
              <a:buChar char="•"/>
            </a:pPr>
            <a:r>
              <a:rPr lang="en-US" sz="2400" b="0" dirty="0">
                <a:solidFill>
                  <a:schemeClr val="tx1">
                    <a:lumMod val="50000"/>
                  </a:schemeClr>
                </a:solidFill>
                <a:latin typeface="Nunito" pitchFamily="2" charset="77"/>
                <a:cs typeface="Calibri"/>
              </a:rPr>
              <a:t>Boosts</a:t>
            </a:r>
            <a:r>
              <a:rPr lang="en-US" sz="2400" b="0" u="none" strike="noStrike" dirty="0">
                <a:solidFill>
                  <a:schemeClr val="tx1">
                    <a:lumMod val="50000"/>
                  </a:schemeClr>
                </a:solidFill>
                <a:effectLst/>
                <a:latin typeface="Nunito" pitchFamily="2" charset="77"/>
                <a:cs typeface="Calibri"/>
              </a:rPr>
              <a:t> </a:t>
            </a:r>
            <a:r>
              <a:rPr lang="en-US" sz="2400" b="0" dirty="0">
                <a:solidFill>
                  <a:schemeClr val="tx1">
                    <a:lumMod val="50000"/>
                  </a:schemeClr>
                </a:solidFill>
                <a:latin typeface="Nunito" pitchFamily="2" charset="77"/>
                <a:cs typeface="Calibri"/>
              </a:rPr>
              <a:t>children’s language development and </a:t>
            </a:r>
            <a:br>
              <a:rPr lang="en-US" sz="2400" b="0" dirty="0">
                <a:solidFill>
                  <a:schemeClr val="tx1">
                    <a:lumMod val="50000"/>
                  </a:schemeClr>
                </a:solidFill>
                <a:latin typeface="Nunito" pitchFamily="2" charset="77"/>
                <a:cs typeface="Calibri"/>
              </a:rPr>
            </a:br>
            <a:r>
              <a:rPr lang="en-US" sz="2400" b="0" dirty="0">
                <a:solidFill>
                  <a:schemeClr val="tx1">
                    <a:lumMod val="50000"/>
                  </a:schemeClr>
                </a:solidFill>
                <a:latin typeface="Nunito" pitchFamily="2" charset="77"/>
                <a:cs typeface="Calibri"/>
              </a:rPr>
              <a:t>emotional skills</a:t>
            </a:r>
            <a:r>
              <a:rPr lang="en-US" sz="2400" b="0" u="none" strike="noStrike" dirty="0">
                <a:solidFill>
                  <a:schemeClr val="tx1">
                    <a:lumMod val="50000"/>
                  </a:schemeClr>
                </a:solidFill>
                <a:effectLst/>
                <a:latin typeface="Nunito" pitchFamily="2" charset="77"/>
                <a:cs typeface="Calibri"/>
              </a:rPr>
              <a:t>.</a:t>
            </a:r>
          </a:p>
          <a:p>
            <a:pPr marL="571500" indent="-571500">
              <a:spcBef>
                <a:spcPts val="0"/>
              </a:spcBef>
              <a:buFont typeface="Arial" panose="020B0604020202020204" pitchFamily="34" charset="0"/>
              <a:buChar char="•"/>
            </a:pPr>
            <a:r>
              <a:rPr lang="en-US" sz="2400" b="0" dirty="0">
                <a:solidFill>
                  <a:schemeClr val="tx1">
                    <a:lumMod val="50000"/>
                  </a:schemeClr>
                </a:solidFill>
                <a:latin typeface="Nunito" pitchFamily="2" charset="77"/>
                <a:cs typeface="Calibri"/>
              </a:rPr>
              <a:t>Supports future school success</a:t>
            </a:r>
            <a:r>
              <a:rPr lang="en-US" sz="2400" b="0" u="none" strike="noStrike" dirty="0">
                <a:solidFill>
                  <a:schemeClr val="tx1">
                    <a:lumMod val="50000"/>
                  </a:schemeClr>
                </a:solidFill>
                <a:effectLst/>
                <a:latin typeface="Nunito" pitchFamily="2" charset="77"/>
                <a:cs typeface="Calibri"/>
              </a:rPr>
              <a:t>.</a:t>
            </a:r>
          </a:p>
          <a:p>
            <a:pPr marL="571500" indent="-571500">
              <a:spcBef>
                <a:spcPts val="0"/>
              </a:spcBef>
              <a:buFont typeface="Arial" panose="020B0604020202020204" pitchFamily="34" charset="0"/>
              <a:buChar char="•"/>
            </a:pPr>
            <a:r>
              <a:rPr lang="en-US" sz="2400" b="0" dirty="0">
                <a:solidFill>
                  <a:schemeClr val="tx1">
                    <a:lumMod val="50000"/>
                  </a:schemeClr>
                </a:solidFill>
                <a:latin typeface="Nunito" pitchFamily="2" charset="77"/>
                <a:cs typeface="Calibri"/>
              </a:rPr>
              <a:t>Increases teacher job satisfaction.</a:t>
            </a:r>
          </a:p>
        </p:txBody>
      </p:sp>
      <p:sp>
        <p:nvSpPr>
          <p:cNvPr id="12" name="Date Placeholder 11">
            <a:extLst>
              <a:ext uri="{FF2B5EF4-FFF2-40B4-BE49-F238E27FC236}">
                <a16:creationId xmlns:a16="http://schemas.microsoft.com/office/drawing/2014/main" id="{9AC06BDB-E770-8FFD-5328-15BA989043E3}"/>
              </a:ext>
            </a:extLst>
          </p:cNvPr>
          <p:cNvSpPr>
            <a:spLocks noGrp="1"/>
          </p:cNvSpPr>
          <p:nvPr>
            <p:ph type="dt" sz="half" idx="10"/>
          </p:nvPr>
        </p:nvSpPr>
        <p:spPr/>
        <p:txBody>
          <a:bodyPr/>
          <a:lstStyle/>
          <a:p>
            <a:fld id="{C39283C7-B7B9-A64B-9E7F-E0636B98445C}" type="datetime1">
              <a:rPr lang="en-US" smtClean="0">
                <a:latin typeface="Nunito" pitchFamily="2" charset="77"/>
              </a:rPr>
              <a:t>9/18/26</a:t>
            </a:fld>
            <a:endParaRPr lang="en-US" dirty="0">
              <a:latin typeface="Nunito" pitchFamily="2" charset="77"/>
            </a:endParaRPr>
          </a:p>
        </p:txBody>
      </p:sp>
      <p:pic>
        <p:nvPicPr>
          <p:cNvPr id="2" name="Picture 1">
            <a:extLst>
              <a:ext uri="{FF2B5EF4-FFF2-40B4-BE49-F238E27FC236}">
                <a16:creationId xmlns:a16="http://schemas.microsoft.com/office/drawing/2014/main" id="{C8FE9843-1597-EF44-1991-3FC5AAFD77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3224" y="1585966"/>
            <a:ext cx="5132064" cy="4617610"/>
          </a:xfrm>
          <a:prstGeom prst="rect">
            <a:avLst/>
          </a:prstGeom>
        </p:spPr>
      </p:pic>
    </p:spTree>
    <p:extLst>
      <p:ext uri="{BB962C8B-B14F-4D97-AF65-F5344CB8AC3E}">
        <p14:creationId xmlns:p14="http://schemas.microsoft.com/office/powerpoint/2010/main" val="3807764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A34E1-97F2-996B-24FC-A1048A5240A1}"/>
              </a:ext>
            </a:extLst>
          </p:cNvPr>
          <p:cNvSpPr>
            <a:spLocks noGrp="1"/>
          </p:cNvSpPr>
          <p:nvPr>
            <p:ph type="title"/>
          </p:nvPr>
        </p:nvSpPr>
        <p:spPr/>
        <p:txBody>
          <a:bodyPr/>
          <a:lstStyle/>
          <a:p>
            <a:r>
              <a:rPr lang="en-US" b="1" dirty="0">
                <a:solidFill>
                  <a:schemeClr val="tx1">
                    <a:lumMod val="50000"/>
                  </a:schemeClr>
                </a:solidFill>
                <a:ea typeface="+mj-lt"/>
                <a:cs typeface="+mj-lt"/>
              </a:rPr>
              <a:t>How Does LENA Grow Work?</a:t>
            </a:r>
          </a:p>
        </p:txBody>
      </p:sp>
      <p:sp>
        <p:nvSpPr>
          <p:cNvPr id="14" name="Date Placeholder 13">
            <a:extLst>
              <a:ext uri="{FF2B5EF4-FFF2-40B4-BE49-F238E27FC236}">
                <a16:creationId xmlns:a16="http://schemas.microsoft.com/office/drawing/2014/main" id="{773C9E38-1EC3-99BB-A96F-A842230CD03E}"/>
              </a:ext>
            </a:extLst>
          </p:cNvPr>
          <p:cNvSpPr>
            <a:spLocks noGrp="1"/>
          </p:cNvSpPr>
          <p:nvPr>
            <p:ph type="dt" sz="half" idx="10"/>
          </p:nvPr>
        </p:nvSpPr>
        <p:spPr/>
        <p:txBody>
          <a:bodyPr/>
          <a:lstStyle/>
          <a:p>
            <a:fld id="{66B6043F-2F73-024E-BDA8-8E086976C22B}" type="datetime1">
              <a:rPr lang="en-US" smtClean="0">
                <a:latin typeface="Nunito" pitchFamily="2" charset="77"/>
              </a:rPr>
              <a:t>9/18/26</a:t>
            </a:fld>
            <a:endParaRPr lang="en-US" dirty="0">
              <a:latin typeface="Nunito" pitchFamily="2" charset="77"/>
            </a:endParaRPr>
          </a:p>
        </p:txBody>
      </p:sp>
      <p:pic>
        <p:nvPicPr>
          <p:cNvPr id="12" name="Picture 11">
            <a:extLst>
              <a:ext uri="{FF2B5EF4-FFF2-40B4-BE49-F238E27FC236}">
                <a16:creationId xmlns:a16="http://schemas.microsoft.com/office/drawing/2014/main" id="{ED0110D8-88DA-1752-DBAF-1907D25EBA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377477">
            <a:off x="1729291" y="2526426"/>
            <a:ext cx="2957871" cy="3060338"/>
          </a:xfrm>
          <a:prstGeom prst="rect">
            <a:avLst/>
          </a:prstGeom>
        </p:spPr>
      </p:pic>
      <p:pic>
        <p:nvPicPr>
          <p:cNvPr id="16" name="Picture 15">
            <a:extLst>
              <a:ext uri="{FF2B5EF4-FFF2-40B4-BE49-F238E27FC236}">
                <a16:creationId xmlns:a16="http://schemas.microsoft.com/office/drawing/2014/main" id="{FA6EC0A3-59EF-E724-52AA-8E048D5B2E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610529">
            <a:off x="3911944" y="3352398"/>
            <a:ext cx="1042848" cy="1528596"/>
          </a:xfrm>
          <a:prstGeom prst="rect">
            <a:avLst/>
          </a:prstGeom>
        </p:spPr>
      </p:pic>
      <p:pic>
        <p:nvPicPr>
          <p:cNvPr id="4" name="Picture 3">
            <a:extLst>
              <a:ext uri="{FF2B5EF4-FFF2-40B4-BE49-F238E27FC236}">
                <a16:creationId xmlns:a16="http://schemas.microsoft.com/office/drawing/2014/main" id="{3801E0FC-7CE6-04B4-5CB2-06E3B704AA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50105" y="1745499"/>
            <a:ext cx="4742394" cy="4742394"/>
          </a:xfrm>
          <a:prstGeom prst="rect">
            <a:avLst/>
          </a:prstGeom>
        </p:spPr>
      </p:pic>
    </p:spTree>
    <p:extLst>
      <p:ext uri="{BB962C8B-B14F-4D97-AF65-F5344CB8AC3E}">
        <p14:creationId xmlns:p14="http://schemas.microsoft.com/office/powerpoint/2010/main" val="5274809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Diagram&#10;&#10;Description automatically generated with low confidence">
            <a:extLst>
              <a:ext uri="{FF2B5EF4-FFF2-40B4-BE49-F238E27FC236}">
                <a16:creationId xmlns:a16="http://schemas.microsoft.com/office/drawing/2014/main" id="{CE4A16C4-28B6-7C80-83E2-9DD0F3898862}"/>
              </a:ext>
            </a:extLst>
          </p:cNvPr>
          <p:cNvPicPr>
            <a:picLocks noChangeAspect="1"/>
          </p:cNvPicPr>
          <p:nvPr/>
        </p:nvPicPr>
        <p:blipFill rotWithShape="1">
          <a:blip r:embed="rId3">
            <a:extLst>
              <a:ext uri="{28A0092B-C50C-407E-A947-70E740481C1C}">
                <a14:useLocalDpi xmlns:a14="http://schemas.microsoft.com/office/drawing/2010/main" val="0"/>
              </a:ext>
            </a:extLst>
          </a:blip>
          <a:srcRect l="64557" t="3318" r="30102" b="28292"/>
          <a:stretch/>
        </p:blipFill>
        <p:spPr>
          <a:xfrm>
            <a:off x="5650192" y="1867947"/>
            <a:ext cx="591713" cy="4487396"/>
          </a:xfrm>
          <a:prstGeom prst="rect">
            <a:avLst/>
          </a:prstGeom>
        </p:spPr>
      </p:pic>
      <p:sp>
        <p:nvSpPr>
          <p:cNvPr id="2" name="Title 1">
            <a:extLst>
              <a:ext uri="{FF2B5EF4-FFF2-40B4-BE49-F238E27FC236}">
                <a16:creationId xmlns:a16="http://schemas.microsoft.com/office/drawing/2014/main" id="{B9937777-A047-AE35-40B0-42F4AAA68F09}"/>
              </a:ext>
            </a:extLst>
          </p:cNvPr>
          <p:cNvSpPr>
            <a:spLocks noGrp="1"/>
          </p:cNvSpPr>
          <p:nvPr>
            <p:ph type="title"/>
          </p:nvPr>
        </p:nvSpPr>
        <p:spPr>
          <a:xfrm>
            <a:off x="677334" y="1074290"/>
            <a:ext cx="8596668" cy="681393"/>
          </a:xfrm>
        </p:spPr>
        <p:txBody>
          <a:bodyPr>
            <a:normAutofit fontScale="90000"/>
          </a:bodyPr>
          <a:lstStyle/>
          <a:p>
            <a:r>
              <a:rPr lang="en-US" b="1" dirty="0">
                <a:solidFill>
                  <a:schemeClr val="tx1">
                    <a:lumMod val="50000"/>
                  </a:schemeClr>
                </a:solidFill>
              </a:rPr>
              <a:t>LENA Grow Outcomes</a:t>
            </a:r>
          </a:p>
        </p:txBody>
      </p:sp>
      <p:pic>
        <p:nvPicPr>
          <p:cNvPr id="12" name="Picture 11" descr="Icon&#10;&#10;Description automatically generated">
            <a:extLst>
              <a:ext uri="{FF2B5EF4-FFF2-40B4-BE49-F238E27FC236}">
                <a16:creationId xmlns:a16="http://schemas.microsoft.com/office/drawing/2014/main" id="{906B3F96-9C6B-1C52-D571-45A78E6815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91241" y="4230350"/>
            <a:ext cx="1766732" cy="1766732"/>
          </a:xfrm>
          <a:prstGeom prst="rect">
            <a:avLst/>
          </a:prstGeom>
        </p:spPr>
      </p:pic>
      <p:pic>
        <p:nvPicPr>
          <p:cNvPr id="15" name="Picture 14" descr="Icon&#10;&#10;Description automatically generated">
            <a:extLst>
              <a:ext uri="{FF2B5EF4-FFF2-40B4-BE49-F238E27FC236}">
                <a16:creationId xmlns:a16="http://schemas.microsoft.com/office/drawing/2014/main" id="{1BCDFEF0-27F7-F275-3199-D9CDEBE7FF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59798" y="2654449"/>
            <a:ext cx="1121089" cy="1121089"/>
          </a:xfrm>
          <a:prstGeom prst="rect">
            <a:avLst/>
          </a:prstGeom>
        </p:spPr>
      </p:pic>
      <p:pic>
        <p:nvPicPr>
          <p:cNvPr id="17" name="Picture 16" descr="Icon&#10;&#10;Description automatically generated">
            <a:extLst>
              <a:ext uri="{FF2B5EF4-FFF2-40B4-BE49-F238E27FC236}">
                <a16:creationId xmlns:a16="http://schemas.microsoft.com/office/drawing/2014/main" id="{A8398311-B173-6A10-6F8B-F2A70C1D7EC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10626" y="2618616"/>
            <a:ext cx="1121089" cy="1121089"/>
          </a:xfrm>
          <a:prstGeom prst="rect">
            <a:avLst/>
          </a:prstGeom>
        </p:spPr>
      </p:pic>
      <p:pic>
        <p:nvPicPr>
          <p:cNvPr id="19" name="Graphic 18">
            <a:extLst>
              <a:ext uri="{FF2B5EF4-FFF2-40B4-BE49-F238E27FC236}">
                <a16:creationId xmlns:a16="http://schemas.microsoft.com/office/drawing/2014/main" id="{87BF9F1E-FB6F-D67A-AF02-8B2ABDC537D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67435" y="4538429"/>
            <a:ext cx="1121089" cy="1121089"/>
          </a:xfrm>
          <a:prstGeom prst="rect">
            <a:avLst/>
          </a:prstGeom>
        </p:spPr>
      </p:pic>
      <p:pic>
        <p:nvPicPr>
          <p:cNvPr id="21" name="Graphic 20">
            <a:extLst>
              <a:ext uri="{FF2B5EF4-FFF2-40B4-BE49-F238E27FC236}">
                <a16:creationId xmlns:a16="http://schemas.microsoft.com/office/drawing/2014/main" id="{87B4C9A8-092A-D67F-0B09-957CA576A90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69570" y="2524950"/>
            <a:ext cx="1090327" cy="1090327"/>
          </a:xfrm>
          <a:prstGeom prst="rect">
            <a:avLst/>
          </a:prstGeom>
        </p:spPr>
      </p:pic>
      <p:pic>
        <p:nvPicPr>
          <p:cNvPr id="23" name="Graphic 22">
            <a:extLst>
              <a:ext uri="{FF2B5EF4-FFF2-40B4-BE49-F238E27FC236}">
                <a16:creationId xmlns:a16="http://schemas.microsoft.com/office/drawing/2014/main" id="{3E7F46C4-BBA2-676D-D6D5-C8B61F942DA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576078" y="2543005"/>
            <a:ext cx="1121089" cy="1121089"/>
          </a:xfrm>
          <a:prstGeom prst="rect">
            <a:avLst/>
          </a:prstGeom>
        </p:spPr>
      </p:pic>
      <p:sp>
        <p:nvSpPr>
          <p:cNvPr id="24" name="TextBox 23">
            <a:extLst>
              <a:ext uri="{FF2B5EF4-FFF2-40B4-BE49-F238E27FC236}">
                <a16:creationId xmlns:a16="http://schemas.microsoft.com/office/drawing/2014/main" id="{E996B14E-EEF3-EEBB-1226-E8143B528FA1}"/>
              </a:ext>
            </a:extLst>
          </p:cNvPr>
          <p:cNvSpPr txBox="1"/>
          <p:nvPr/>
        </p:nvSpPr>
        <p:spPr>
          <a:xfrm>
            <a:off x="737019" y="3706516"/>
            <a:ext cx="2355428" cy="646331"/>
          </a:xfrm>
          <a:prstGeom prst="rect">
            <a:avLst/>
          </a:prstGeom>
          <a:noFill/>
        </p:spPr>
        <p:txBody>
          <a:bodyPr wrap="square" rtlCol="0">
            <a:spAutoFit/>
          </a:bodyPr>
          <a:lstStyle/>
          <a:p>
            <a:pPr algn="ctr"/>
            <a:r>
              <a:rPr lang="en-US" dirty="0">
                <a:solidFill>
                  <a:schemeClr val="tx1">
                    <a:lumMod val="50000"/>
                  </a:schemeClr>
                </a:solidFill>
                <a:latin typeface="Nunito" pitchFamily="2" charset="77"/>
              </a:rPr>
              <a:t>Improved Communication</a:t>
            </a:r>
          </a:p>
        </p:txBody>
      </p:sp>
      <p:sp>
        <p:nvSpPr>
          <p:cNvPr id="25" name="TextBox 24">
            <a:extLst>
              <a:ext uri="{FF2B5EF4-FFF2-40B4-BE49-F238E27FC236}">
                <a16:creationId xmlns:a16="http://schemas.microsoft.com/office/drawing/2014/main" id="{4827B92E-F669-3021-F874-2F00884588EE}"/>
              </a:ext>
            </a:extLst>
          </p:cNvPr>
          <p:cNvSpPr txBox="1"/>
          <p:nvPr/>
        </p:nvSpPr>
        <p:spPr>
          <a:xfrm>
            <a:off x="2958908" y="3765620"/>
            <a:ext cx="2355428" cy="646331"/>
          </a:xfrm>
          <a:prstGeom prst="rect">
            <a:avLst/>
          </a:prstGeom>
          <a:noFill/>
        </p:spPr>
        <p:txBody>
          <a:bodyPr wrap="square" lIns="91440" tIns="45720" rIns="91440" bIns="45720" rtlCol="0" anchor="t">
            <a:spAutoFit/>
          </a:bodyPr>
          <a:lstStyle/>
          <a:p>
            <a:pPr algn="ctr"/>
            <a:r>
              <a:rPr lang="en-US" dirty="0">
                <a:solidFill>
                  <a:schemeClr val="tx1">
                    <a:lumMod val="50000"/>
                  </a:schemeClr>
                </a:solidFill>
                <a:latin typeface="Nunito" pitchFamily="2" charset="77"/>
              </a:rPr>
              <a:t>Increased Assessment Scores</a:t>
            </a:r>
          </a:p>
        </p:txBody>
      </p:sp>
      <p:sp>
        <p:nvSpPr>
          <p:cNvPr id="26" name="TextBox 25">
            <a:extLst>
              <a:ext uri="{FF2B5EF4-FFF2-40B4-BE49-F238E27FC236}">
                <a16:creationId xmlns:a16="http://schemas.microsoft.com/office/drawing/2014/main" id="{2F25F61E-D8CC-FA2F-CA64-A370DA9B4279}"/>
              </a:ext>
            </a:extLst>
          </p:cNvPr>
          <p:cNvSpPr txBox="1"/>
          <p:nvPr/>
        </p:nvSpPr>
        <p:spPr>
          <a:xfrm>
            <a:off x="2018970" y="5702082"/>
            <a:ext cx="2146954" cy="646331"/>
          </a:xfrm>
          <a:prstGeom prst="rect">
            <a:avLst/>
          </a:prstGeom>
          <a:noFill/>
        </p:spPr>
        <p:txBody>
          <a:bodyPr wrap="square" lIns="91440" tIns="45720" rIns="91440" bIns="45720" rtlCol="0" anchor="t">
            <a:spAutoFit/>
          </a:bodyPr>
          <a:lstStyle/>
          <a:p>
            <a:pPr algn="ctr"/>
            <a:r>
              <a:rPr lang="en-US" dirty="0">
                <a:solidFill>
                  <a:schemeClr val="tx1">
                    <a:lumMod val="50000"/>
                  </a:schemeClr>
                </a:solidFill>
                <a:latin typeface="Nunito" pitchFamily="2" charset="77"/>
              </a:rPr>
              <a:t>More Positive Teacher Outlook</a:t>
            </a:r>
          </a:p>
        </p:txBody>
      </p:sp>
      <p:sp>
        <p:nvSpPr>
          <p:cNvPr id="27" name="TextBox 26">
            <a:extLst>
              <a:ext uri="{FF2B5EF4-FFF2-40B4-BE49-F238E27FC236}">
                <a16:creationId xmlns:a16="http://schemas.microsoft.com/office/drawing/2014/main" id="{98F2A1C1-70B9-B8D4-2B7D-5EBD77E175D6}"/>
              </a:ext>
            </a:extLst>
          </p:cNvPr>
          <p:cNvSpPr txBox="1"/>
          <p:nvPr/>
        </p:nvSpPr>
        <p:spPr>
          <a:xfrm>
            <a:off x="6396828" y="3796456"/>
            <a:ext cx="2507511" cy="646331"/>
          </a:xfrm>
          <a:prstGeom prst="rect">
            <a:avLst/>
          </a:prstGeom>
          <a:noFill/>
        </p:spPr>
        <p:txBody>
          <a:bodyPr wrap="square" rtlCol="0">
            <a:spAutoFit/>
          </a:bodyPr>
          <a:lstStyle/>
          <a:p>
            <a:pPr algn="ctr"/>
            <a:r>
              <a:rPr lang="en-US" dirty="0">
                <a:solidFill>
                  <a:schemeClr val="tx1">
                    <a:lumMod val="50000"/>
                  </a:schemeClr>
                </a:solidFill>
                <a:latin typeface="Nunito" pitchFamily="2" charset="77"/>
              </a:rPr>
              <a:t>Improved Emotional </a:t>
            </a:r>
          </a:p>
          <a:p>
            <a:pPr algn="ctr"/>
            <a:r>
              <a:rPr lang="en-US" dirty="0">
                <a:solidFill>
                  <a:schemeClr val="tx1">
                    <a:lumMod val="50000"/>
                  </a:schemeClr>
                </a:solidFill>
                <a:latin typeface="Nunito" pitchFamily="2" charset="77"/>
              </a:rPr>
              <a:t>Intelligence</a:t>
            </a:r>
          </a:p>
        </p:txBody>
      </p:sp>
      <p:sp>
        <p:nvSpPr>
          <p:cNvPr id="28" name="TextBox 27">
            <a:extLst>
              <a:ext uri="{FF2B5EF4-FFF2-40B4-BE49-F238E27FC236}">
                <a16:creationId xmlns:a16="http://schemas.microsoft.com/office/drawing/2014/main" id="{8AC31586-CA4A-82D8-32A3-DD2A3A34A0F5}"/>
              </a:ext>
            </a:extLst>
          </p:cNvPr>
          <p:cNvSpPr txBox="1"/>
          <p:nvPr/>
        </p:nvSpPr>
        <p:spPr>
          <a:xfrm>
            <a:off x="8961132" y="3767864"/>
            <a:ext cx="1918423" cy="646331"/>
          </a:xfrm>
          <a:prstGeom prst="rect">
            <a:avLst/>
          </a:prstGeom>
          <a:noFill/>
        </p:spPr>
        <p:txBody>
          <a:bodyPr wrap="square" rtlCol="0">
            <a:spAutoFit/>
          </a:bodyPr>
          <a:lstStyle/>
          <a:p>
            <a:pPr algn="ctr"/>
            <a:r>
              <a:rPr lang="en-US" dirty="0">
                <a:solidFill>
                  <a:schemeClr val="tx1">
                    <a:lumMod val="50000"/>
                  </a:schemeClr>
                </a:solidFill>
                <a:latin typeface="Nunito" pitchFamily="2" charset="77"/>
              </a:rPr>
              <a:t>Improved Child Assessments</a:t>
            </a:r>
          </a:p>
        </p:txBody>
      </p:sp>
      <p:sp>
        <p:nvSpPr>
          <p:cNvPr id="29" name="TextBox 28">
            <a:extLst>
              <a:ext uri="{FF2B5EF4-FFF2-40B4-BE49-F238E27FC236}">
                <a16:creationId xmlns:a16="http://schemas.microsoft.com/office/drawing/2014/main" id="{8B2DE7D4-2A16-C957-BC6C-B2B437779573}"/>
              </a:ext>
            </a:extLst>
          </p:cNvPr>
          <p:cNvSpPr txBox="1"/>
          <p:nvPr/>
        </p:nvSpPr>
        <p:spPr>
          <a:xfrm>
            <a:off x="7360696" y="5706973"/>
            <a:ext cx="2789421" cy="646331"/>
          </a:xfrm>
          <a:prstGeom prst="rect">
            <a:avLst/>
          </a:prstGeom>
          <a:noFill/>
        </p:spPr>
        <p:txBody>
          <a:bodyPr wrap="square" rtlCol="0">
            <a:spAutoFit/>
          </a:bodyPr>
          <a:lstStyle/>
          <a:p>
            <a:pPr algn="ctr"/>
            <a:r>
              <a:rPr lang="en-US" dirty="0">
                <a:solidFill>
                  <a:schemeClr val="tx1">
                    <a:lumMod val="50000"/>
                  </a:schemeClr>
                </a:solidFill>
                <a:latin typeface="Nunito" pitchFamily="2" charset="77"/>
              </a:rPr>
              <a:t>Accelerated Language Development</a:t>
            </a:r>
          </a:p>
        </p:txBody>
      </p:sp>
      <p:sp>
        <p:nvSpPr>
          <p:cNvPr id="5" name="TextBox 4">
            <a:extLst>
              <a:ext uri="{FF2B5EF4-FFF2-40B4-BE49-F238E27FC236}">
                <a16:creationId xmlns:a16="http://schemas.microsoft.com/office/drawing/2014/main" id="{BC5A6294-CF6F-ECB0-9104-E1CDDEA699D1}"/>
              </a:ext>
            </a:extLst>
          </p:cNvPr>
          <p:cNvSpPr txBox="1"/>
          <p:nvPr/>
        </p:nvSpPr>
        <p:spPr>
          <a:xfrm>
            <a:off x="1616935" y="1972769"/>
            <a:ext cx="2951023" cy="461665"/>
          </a:xfrm>
          <a:prstGeom prst="rect">
            <a:avLst/>
          </a:prstGeom>
          <a:noFill/>
        </p:spPr>
        <p:txBody>
          <a:bodyPr wrap="square" lIns="91440" tIns="45720" rIns="91440" bIns="45720" rtlCol="0" anchor="t">
            <a:spAutoFit/>
          </a:bodyPr>
          <a:lstStyle/>
          <a:p>
            <a:pPr algn="ctr"/>
            <a:r>
              <a:rPr lang="en-US" sz="2400" b="1" dirty="0">
                <a:solidFill>
                  <a:schemeClr val="tx1">
                    <a:lumMod val="50000"/>
                  </a:schemeClr>
                </a:solidFill>
                <a:latin typeface="Nunito" pitchFamily="2" charset="77"/>
              </a:rPr>
              <a:t>Teacher Outcomes</a:t>
            </a:r>
          </a:p>
        </p:txBody>
      </p:sp>
      <p:sp>
        <p:nvSpPr>
          <p:cNvPr id="7" name="TextBox 6">
            <a:extLst>
              <a:ext uri="{FF2B5EF4-FFF2-40B4-BE49-F238E27FC236}">
                <a16:creationId xmlns:a16="http://schemas.microsoft.com/office/drawing/2014/main" id="{C952C9A9-7359-5CF2-8363-44B9BEB4AB20}"/>
              </a:ext>
            </a:extLst>
          </p:cNvPr>
          <p:cNvSpPr txBox="1"/>
          <p:nvPr/>
        </p:nvSpPr>
        <p:spPr>
          <a:xfrm>
            <a:off x="7199094" y="1972769"/>
            <a:ext cx="2951023" cy="461665"/>
          </a:xfrm>
          <a:prstGeom prst="rect">
            <a:avLst/>
          </a:prstGeom>
          <a:noFill/>
        </p:spPr>
        <p:txBody>
          <a:bodyPr wrap="square" lIns="91440" tIns="45720" rIns="91440" bIns="45720" rtlCol="0" anchor="t">
            <a:spAutoFit/>
          </a:bodyPr>
          <a:lstStyle/>
          <a:p>
            <a:pPr algn="ctr"/>
            <a:r>
              <a:rPr lang="en-US" sz="2400" b="1" dirty="0">
                <a:solidFill>
                  <a:schemeClr val="tx1">
                    <a:lumMod val="50000"/>
                  </a:schemeClr>
                </a:solidFill>
                <a:latin typeface="Nunito" pitchFamily="2" charset="77"/>
              </a:rPr>
              <a:t>Child Outcomes</a:t>
            </a:r>
          </a:p>
        </p:txBody>
      </p:sp>
      <p:sp>
        <p:nvSpPr>
          <p:cNvPr id="10" name="Date Placeholder 9">
            <a:extLst>
              <a:ext uri="{FF2B5EF4-FFF2-40B4-BE49-F238E27FC236}">
                <a16:creationId xmlns:a16="http://schemas.microsoft.com/office/drawing/2014/main" id="{9CB42E88-542C-B05F-4591-EE04194BBCFD}"/>
              </a:ext>
            </a:extLst>
          </p:cNvPr>
          <p:cNvSpPr>
            <a:spLocks noGrp="1"/>
          </p:cNvSpPr>
          <p:nvPr>
            <p:ph type="dt" sz="half" idx="10"/>
          </p:nvPr>
        </p:nvSpPr>
        <p:spPr/>
        <p:txBody>
          <a:bodyPr/>
          <a:lstStyle/>
          <a:p>
            <a:fld id="{F834A4E6-B77E-654E-A708-1CC5E971C99B}" type="datetime1">
              <a:rPr lang="en-US" smtClean="0">
                <a:latin typeface="Nunito" pitchFamily="2" charset="77"/>
              </a:rPr>
              <a:t>9/18/26</a:t>
            </a:fld>
            <a:endParaRPr lang="en-US" dirty="0">
              <a:latin typeface="Nunito" pitchFamily="2" charset="77"/>
            </a:endParaRPr>
          </a:p>
        </p:txBody>
      </p:sp>
    </p:spTree>
    <p:extLst>
      <p:ext uri="{BB962C8B-B14F-4D97-AF65-F5344CB8AC3E}">
        <p14:creationId xmlns:p14="http://schemas.microsoft.com/office/powerpoint/2010/main" val="1764150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95309-D45C-F3DC-C35F-131B1754FA9F}"/>
              </a:ext>
            </a:extLst>
          </p:cNvPr>
          <p:cNvSpPr>
            <a:spLocks noGrp="1"/>
          </p:cNvSpPr>
          <p:nvPr>
            <p:ph type="title"/>
          </p:nvPr>
        </p:nvSpPr>
        <p:spPr>
          <a:xfrm>
            <a:off x="677334" y="1149244"/>
            <a:ext cx="8596668" cy="645459"/>
          </a:xfrm>
        </p:spPr>
        <p:txBody>
          <a:bodyPr>
            <a:normAutofit fontScale="90000"/>
          </a:bodyPr>
          <a:lstStyle/>
          <a:p>
            <a:r>
              <a:rPr lang="en-US" b="1" dirty="0">
                <a:solidFill>
                  <a:schemeClr val="tx1">
                    <a:lumMod val="50000"/>
                  </a:schemeClr>
                </a:solidFill>
              </a:rPr>
              <a:t>&lt;Program Title&gt;</a:t>
            </a:r>
          </a:p>
        </p:txBody>
      </p:sp>
      <p:sp>
        <p:nvSpPr>
          <p:cNvPr id="3" name="Content Placeholder 2">
            <a:extLst>
              <a:ext uri="{FF2B5EF4-FFF2-40B4-BE49-F238E27FC236}">
                <a16:creationId xmlns:a16="http://schemas.microsoft.com/office/drawing/2014/main" id="{EF217517-1489-9559-872C-6E50A4523F54}"/>
              </a:ext>
            </a:extLst>
          </p:cNvPr>
          <p:cNvSpPr>
            <a:spLocks noGrp="1"/>
          </p:cNvSpPr>
          <p:nvPr>
            <p:ph idx="1"/>
          </p:nvPr>
        </p:nvSpPr>
        <p:spPr>
          <a:xfrm>
            <a:off x="677334" y="2160589"/>
            <a:ext cx="5633819" cy="3880773"/>
          </a:xfrm>
        </p:spPr>
        <p:txBody>
          <a:bodyPr>
            <a:normAutofit/>
          </a:bodyPr>
          <a:lstStyle/>
          <a:p>
            <a:pPr marL="0" indent="0" rtl="0">
              <a:spcBef>
                <a:spcPts val="0"/>
              </a:spcBef>
              <a:spcAft>
                <a:spcPts val="0"/>
              </a:spcAft>
              <a:buNone/>
            </a:pPr>
            <a:r>
              <a:rPr lang="en-US" sz="3000" u="none" strike="noStrike" dirty="0">
                <a:solidFill>
                  <a:schemeClr val="tx1">
                    <a:lumMod val="50000"/>
                  </a:schemeClr>
                </a:solidFill>
                <a:effectLst/>
                <a:cs typeface="Calibri" panose="020F0502020204030204" pitchFamily="34" charset="0"/>
              </a:rPr>
              <a:t>&lt;1-2 sentence description of your program.&gt;</a:t>
            </a:r>
            <a:endParaRPr lang="en-US" sz="3000" dirty="0">
              <a:solidFill>
                <a:schemeClr val="tx1">
                  <a:lumMod val="50000"/>
                </a:schemeClr>
              </a:solidFill>
              <a:effectLst/>
              <a:cs typeface="Calibri" panose="020F0502020204030204" pitchFamily="34" charset="0"/>
            </a:endParaRPr>
          </a:p>
          <a:p>
            <a:pPr marL="0" indent="0" rtl="0">
              <a:spcBef>
                <a:spcPts val="0"/>
              </a:spcBef>
              <a:spcAft>
                <a:spcPts val="0"/>
              </a:spcAft>
              <a:buNone/>
            </a:pPr>
            <a:br>
              <a:rPr lang="en-US" sz="3000" dirty="0">
                <a:solidFill>
                  <a:schemeClr val="tx1">
                    <a:lumMod val="50000"/>
                  </a:schemeClr>
                </a:solidFill>
                <a:effectLst/>
                <a:cs typeface="Calibri" panose="020F0502020204030204" pitchFamily="34" charset="0"/>
              </a:rPr>
            </a:br>
            <a:r>
              <a:rPr lang="en-US" sz="3000" u="none" strike="noStrike" dirty="0">
                <a:solidFill>
                  <a:schemeClr val="tx1">
                    <a:lumMod val="50000"/>
                  </a:schemeClr>
                </a:solidFill>
                <a:effectLst/>
                <a:cs typeface="Calibri" panose="020F0502020204030204" pitchFamily="34" charset="0"/>
              </a:rPr>
              <a:t>&lt;How does LENA Grow help achieve your program mission?&gt;</a:t>
            </a:r>
            <a:endParaRPr lang="en-US" sz="3000" dirty="0">
              <a:solidFill>
                <a:schemeClr val="tx1">
                  <a:lumMod val="50000"/>
                </a:schemeClr>
              </a:solidFill>
              <a:effectLst/>
              <a:cs typeface="Calibri" panose="020F0502020204030204" pitchFamily="34" charset="0"/>
            </a:endParaRPr>
          </a:p>
          <a:p>
            <a:r>
              <a:rPr lang="en-US" sz="3200" u="none" strike="noStrike" dirty="0">
                <a:solidFill>
                  <a:schemeClr val="tx1">
                    <a:lumMod val="50000"/>
                  </a:schemeClr>
                </a:solidFill>
                <a:effectLst/>
                <a:cs typeface="Calibri" panose="020F0502020204030204" pitchFamily="34" charset="0"/>
              </a:rPr>
              <a:t>&lt;Key feature #1&gt;</a:t>
            </a:r>
          </a:p>
          <a:p>
            <a:r>
              <a:rPr lang="en-US" sz="3200" u="none" strike="noStrike" dirty="0">
                <a:solidFill>
                  <a:schemeClr val="tx1">
                    <a:lumMod val="50000"/>
                  </a:schemeClr>
                </a:solidFill>
                <a:effectLst/>
                <a:cs typeface="Calibri" panose="020F0502020204030204" pitchFamily="34" charset="0"/>
              </a:rPr>
              <a:t>&lt;Key feature #2&gt;</a:t>
            </a:r>
            <a:endParaRPr lang="en-US" sz="3200" dirty="0">
              <a:solidFill>
                <a:schemeClr val="tx1">
                  <a:lumMod val="50000"/>
                </a:schemeClr>
              </a:solidFill>
              <a:cs typeface="Calibri" panose="020F0502020204030204" pitchFamily="34" charset="0"/>
            </a:endParaRPr>
          </a:p>
        </p:txBody>
      </p:sp>
      <p:sp>
        <p:nvSpPr>
          <p:cNvPr id="16" name="Date Placeholder 15">
            <a:extLst>
              <a:ext uri="{FF2B5EF4-FFF2-40B4-BE49-F238E27FC236}">
                <a16:creationId xmlns:a16="http://schemas.microsoft.com/office/drawing/2014/main" id="{8C0D2578-B310-B0C5-6CA5-AF63F89E27A0}"/>
              </a:ext>
            </a:extLst>
          </p:cNvPr>
          <p:cNvSpPr>
            <a:spLocks noGrp="1"/>
          </p:cNvSpPr>
          <p:nvPr>
            <p:ph type="dt" sz="half" idx="10"/>
          </p:nvPr>
        </p:nvSpPr>
        <p:spPr/>
        <p:txBody>
          <a:bodyPr/>
          <a:lstStyle/>
          <a:p>
            <a:fld id="{CA899C1B-7D70-CB43-82EC-45E607F1D835}" type="datetime1">
              <a:rPr lang="en-US" smtClean="0">
                <a:latin typeface="Nunito" pitchFamily="2" charset="77"/>
              </a:rPr>
              <a:t>9/18/26</a:t>
            </a:fld>
            <a:endParaRPr lang="en-US" dirty="0">
              <a:latin typeface="Nunito" pitchFamily="2" charset="77"/>
            </a:endParaRPr>
          </a:p>
        </p:txBody>
      </p:sp>
      <p:sp>
        <p:nvSpPr>
          <p:cNvPr id="17" name="Slide Number Placeholder 16">
            <a:extLst>
              <a:ext uri="{FF2B5EF4-FFF2-40B4-BE49-F238E27FC236}">
                <a16:creationId xmlns:a16="http://schemas.microsoft.com/office/drawing/2014/main" id="{DC2E4CD2-6C66-A4B0-7663-9160CB10B464}"/>
              </a:ext>
            </a:extLst>
          </p:cNvPr>
          <p:cNvSpPr>
            <a:spLocks noGrp="1"/>
          </p:cNvSpPr>
          <p:nvPr>
            <p:ph type="sldNum" sz="quarter" idx="12"/>
          </p:nvPr>
        </p:nvSpPr>
        <p:spPr>
          <a:xfrm>
            <a:off x="8590663" y="6041362"/>
            <a:ext cx="683339" cy="365125"/>
          </a:xfrm>
          <a:prstGeom prst="rect">
            <a:avLst/>
          </a:prstGeom>
        </p:spPr>
        <p:txBody>
          <a:bodyPr vert="horz" lIns="91440" tIns="45720" rIns="91440" bIns="45720" rtlCol="0" anchor="ctr"/>
          <a:lstStyle>
            <a:defPPr>
              <a:defRPr lang="en-US"/>
            </a:defPPr>
            <a:lvl1pPr marL="0" algn="r" defTabSz="914400" rtl="0" eaLnBrk="1" latinLnBrk="0" hangingPunct="1">
              <a:defRPr sz="900" b="0" i="0" kern="1200">
                <a:solidFill>
                  <a:schemeClr val="accent1"/>
                </a:solidFill>
                <a:latin typeface="Nunito"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57F1E4F-1CFF-5643-939E-217C01CDF565}" type="slidenum">
              <a:rPr lang="en-US" smtClean="0"/>
              <a:pPr/>
              <a:t>6</a:t>
            </a:fld>
            <a:endParaRPr lang="en-US"/>
          </a:p>
        </p:txBody>
      </p:sp>
      <p:pic>
        <p:nvPicPr>
          <p:cNvPr id="5" name="Picture 4" descr="A close up of a sign&#10;&#10;AI-generated content may be incorrect.">
            <a:extLst>
              <a:ext uri="{FF2B5EF4-FFF2-40B4-BE49-F238E27FC236}">
                <a16:creationId xmlns:a16="http://schemas.microsoft.com/office/drawing/2014/main" id="{05BE15AF-9BAD-CE89-DE07-A1EC148FA2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94308" y="2502989"/>
            <a:ext cx="4183424" cy="2560309"/>
          </a:xfrm>
          <a:prstGeom prst="rect">
            <a:avLst/>
          </a:prstGeom>
        </p:spPr>
      </p:pic>
    </p:spTree>
    <p:extLst>
      <p:ext uri="{BB962C8B-B14F-4D97-AF65-F5344CB8AC3E}">
        <p14:creationId xmlns:p14="http://schemas.microsoft.com/office/powerpoint/2010/main" val="871870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36D3F-B232-AF6C-3672-BCC06A9DABC5}"/>
              </a:ext>
            </a:extLst>
          </p:cNvPr>
          <p:cNvSpPr>
            <a:spLocks noGrp="1"/>
          </p:cNvSpPr>
          <p:nvPr>
            <p:ph type="title"/>
          </p:nvPr>
        </p:nvSpPr>
        <p:spPr>
          <a:xfrm>
            <a:off x="677334" y="1044310"/>
            <a:ext cx="8596668" cy="680132"/>
          </a:xfrm>
        </p:spPr>
        <p:txBody>
          <a:bodyPr>
            <a:normAutofit fontScale="90000"/>
          </a:bodyPr>
          <a:lstStyle/>
          <a:p>
            <a:r>
              <a:rPr lang="en-US" b="1" u="none" strike="noStrike" dirty="0">
                <a:solidFill>
                  <a:schemeClr val="tx1">
                    <a:lumMod val="50000"/>
                  </a:schemeClr>
                </a:solidFill>
                <a:effectLst/>
              </a:rPr>
              <a:t>Program Milestones</a:t>
            </a:r>
            <a:endParaRPr lang="en-US" b="1" dirty="0">
              <a:solidFill>
                <a:schemeClr val="tx1">
                  <a:lumMod val="50000"/>
                </a:schemeClr>
              </a:solidFill>
            </a:endParaRPr>
          </a:p>
        </p:txBody>
      </p:sp>
      <p:sp>
        <p:nvSpPr>
          <p:cNvPr id="5" name="TextBox 4">
            <a:extLst>
              <a:ext uri="{FF2B5EF4-FFF2-40B4-BE49-F238E27FC236}">
                <a16:creationId xmlns:a16="http://schemas.microsoft.com/office/drawing/2014/main" id="{7436BA0B-FB22-6979-B0BB-B32DACD0CDCE}"/>
              </a:ext>
            </a:extLst>
          </p:cNvPr>
          <p:cNvSpPr txBox="1"/>
          <p:nvPr/>
        </p:nvSpPr>
        <p:spPr>
          <a:xfrm>
            <a:off x="8500270" y="4248114"/>
            <a:ext cx="2948397"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dirty="0">
                <a:solidFill>
                  <a:schemeClr val="tx1">
                    <a:lumMod val="50000"/>
                  </a:schemeClr>
                </a:solidFill>
                <a:latin typeface="Nunito" pitchFamily="2" charset="77"/>
                <a:cs typeface="Arial"/>
              </a:rPr>
              <a:t>3rd sequence &lt;</a:t>
            </a:r>
            <a:r>
              <a:rPr lang="en-US" sz="3600" dirty="0" err="1">
                <a:solidFill>
                  <a:schemeClr val="tx1">
                    <a:lumMod val="50000"/>
                  </a:schemeClr>
                </a:solidFill>
                <a:latin typeface="Nunito" pitchFamily="2" charset="77"/>
                <a:cs typeface="Arial"/>
              </a:rPr>
              <a:t>mo</a:t>
            </a:r>
            <a:r>
              <a:rPr lang="en-US" sz="3600" dirty="0">
                <a:solidFill>
                  <a:schemeClr val="tx1">
                    <a:lumMod val="50000"/>
                  </a:schemeClr>
                </a:solidFill>
                <a:latin typeface="Nunito" pitchFamily="2" charset="77"/>
                <a:cs typeface="Arial"/>
              </a:rPr>
              <a:t>, year&gt;</a:t>
            </a:r>
          </a:p>
        </p:txBody>
      </p:sp>
      <p:sp>
        <p:nvSpPr>
          <p:cNvPr id="7" name="TextBox 6">
            <a:extLst>
              <a:ext uri="{FF2B5EF4-FFF2-40B4-BE49-F238E27FC236}">
                <a16:creationId xmlns:a16="http://schemas.microsoft.com/office/drawing/2014/main" id="{A05F462F-0516-2589-D3D1-1F5C2F310D28}"/>
              </a:ext>
            </a:extLst>
          </p:cNvPr>
          <p:cNvSpPr txBox="1"/>
          <p:nvPr/>
        </p:nvSpPr>
        <p:spPr>
          <a:xfrm>
            <a:off x="4419217" y="4205781"/>
            <a:ext cx="3293533"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dirty="0">
                <a:solidFill>
                  <a:schemeClr val="tx1">
                    <a:lumMod val="50000"/>
                  </a:schemeClr>
                </a:solidFill>
                <a:latin typeface="Nunito" pitchFamily="2" charset="77"/>
              </a:rPr>
              <a:t>2nd sequence &lt;</a:t>
            </a:r>
            <a:r>
              <a:rPr lang="en-US" sz="3600" dirty="0" err="1">
                <a:solidFill>
                  <a:schemeClr val="tx1">
                    <a:lumMod val="50000"/>
                  </a:schemeClr>
                </a:solidFill>
                <a:latin typeface="Nunito" pitchFamily="2" charset="77"/>
              </a:rPr>
              <a:t>mo</a:t>
            </a:r>
            <a:r>
              <a:rPr lang="en-US" sz="3600" dirty="0">
                <a:solidFill>
                  <a:schemeClr val="tx1">
                    <a:lumMod val="50000"/>
                  </a:schemeClr>
                </a:solidFill>
                <a:latin typeface="Nunito" pitchFamily="2" charset="77"/>
              </a:rPr>
              <a:t>, year&gt;​</a:t>
            </a:r>
            <a:endParaRPr lang="en-US" sz="3600" dirty="0">
              <a:solidFill>
                <a:schemeClr val="tx1">
                  <a:lumMod val="50000"/>
                </a:schemeClr>
              </a:solidFill>
              <a:latin typeface="Nunito" pitchFamily="2" charset="77"/>
              <a:cs typeface="Calibri"/>
            </a:endParaRPr>
          </a:p>
        </p:txBody>
      </p:sp>
      <p:cxnSp>
        <p:nvCxnSpPr>
          <p:cNvPr id="10" name="Straight Arrow Connector 9">
            <a:extLst>
              <a:ext uri="{FF2B5EF4-FFF2-40B4-BE49-F238E27FC236}">
                <a16:creationId xmlns:a16="http://schemas.microsoft.com/office/drawing/2014/main" id="{817230E6-2CBC-335D-EF0B-846AD8331491}"/>
              </a:ext>
            </a:extLst>
          </p:cNvPr>
          <p:cNvCxnSpPr/>
          <p:nvPr/>
        </p:nvCxnSpPr>
        <p:spPr>
          <a:xfrm flipV="1">
            <a:off x="2206242" y="3956013"/>
            <a:ext cx="7879291" cy="5292"/>
          </a:xfrm>
          <a:prstGeom prst="straightConnector1">
            <a:avLst/>
          </a:prstGeom>
          <a:ln w="57150"/>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034E0A55-607E-B377-44BC-9B43429C9A87}"/>
              </a:ext>
            </a:extLst>
          </p:cNvPr>
          <p:cNvSpPr/>
          <p:nvPr/>
        </p:nvSpPr>
        <p:spPr>
          <a:xfrm>
            <a:off x="2084534" y="3871348"/>
            <a:ext cx="179917" cy="18520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Nunito" pitchFamily="2" charset="77"/>
            </a:endParaRPr>
          </a:p>
        </p:txBody>
      </p:sp>
      <p:sp>
        <p:nvSpPr>
          <p:cNvPr id="12" name="Oval 11">
            <a:extLst>
              <a:ext uri="{FF2B5EF4-FFF2-40B4-BE49-F238E27FC236}">
                <a16:creationId xmlns:a16="http://schemas.microsoft.com/office/drawing/2014/main" id="{9B09AC06-44FA-BC73-5977-1E25B9772EBB}"/>
              </a:ext>
            </a:extLst>
          </p:cNvPr>
          <p:cNvSpPr/>
          <p:nvPr/>
        </p:nvSpPr>
        <p:spPr>
          <a:xfrm>
            <a:off x="5973908" y="3881931"/>
            <a:ext cx="179917" cy="18520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Nunito" pitchFamily="2" charset="77"/>
            </a:endParaRPr>
          </a:p>
        </p:txBody>
      </p:sp>
      <p:sp>
        <p:nvSpPr>
          <p:cNvPr id="13" name="Oval 12">
            <a:extLst>
              <a:ext uri="{FF2B5EF4-FFF2-40B4-BE49-F238E27FC236}">
                <a16:creationId xmlns:a16="http://schemas.microsoft.com/office/drawing/2014/main" id="{47177721-5DB6-9C90-3533-5B3917AC6816}"/>
              </a:ext>
            </a:extLst>
          </p:cNvPr>
          <p:cNvSpPr/>
          <p:nvPr/>
        </p:nvSpPr>
        <p:spPr>
          <a:xfrm>
            <a:off x="9984992" y="3881931"/>
            <a:ext cx="179917" cy="18520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Nunito" pitchFamily="2" charset="77"/>
            </a:endParaRPr>
          </a:p>
        </p:txBody>
      </p:sp>
      <p:sp>
        <p:nvSpPr>
          <p:cNvPr id="14" name="TextBox 13">
            <a:extLst>
              <a:ext uri="{FF2B5EF4-FFF2-40B4-BE49-F238E27FC236}">
                <a16:creationId xmlns:a16="http://schemas.microsoft.com/office/drawing/2014/main" id="{9718945B-FE3E-3B0D-8DE1-FAE80E5FD772}"/>
              </a:ext>
            </a:extLst>
          </p:cNvPr>
          <p:cNvSpPr txBox="1"/>
          <p:nvPr/>
        </p:nvSpPr>
        <p:spPr>
          <a:xfrm>
            <a:off x="582758" y="4248114"/>
            <a:ext cx="318770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dirty="0">
                <a:solidFill>
                  <a:schemeClr val="tx1">
                    <a:lumMod val="50000"/>
                  </a:schemeClr>
                </a:solidFill>
                <a:latin typeface="Nunito" pitchFamily="2" charset="77"/>
              </a:rPr>
              <a:t>Start date </a:t>
            </a:r>
            <a:br>
              <a:rPr lang="en-US" sz="3600" dirty="0">
                <a:solidFill>
                  <a:schemeClr val="tx1">
                    <a:lumMod val="50000"/>
                  </a:schemeClr>
                </a:solidFill>
                <a:latin typeface="Nunito" pitchFamily="2" charset="77"/>
              </a:rPr>
            </a:br>
            <a:r>
              <a:rPr lang="en-US" sz="3600" dirty="0">
                <a:solidFill>
                  <a:schemeClr val="tx1">
                    <a:lumMod val="50000"/>
                  </a:schemeClr>
                </a:solidFill>
                <a:latin typeface="Nunito" pitchFamily="2" charset="77"/>
              </a:rPr>
              <a:t>&lt;Oct, 2020&gt;</a:t>
            </a:r>
            <a:r>
              <a:rPr lang="en-US" sz="3600" dirty="0">
                <a:solidFill>
                  <a:schemeClr val="tx1">
                    <a:lumMod val="50000"/>
                  </a:schemeClr>
                </a:solidFill>
                <a:latin typeface="Nunito" pitchFamily="2" charset="77"/>
                <a:cs typeface="Calibri"/>
              </a:rPr>
              <a:t>​</a:t>
            </a:r>
          </a:p>
        </p:txBody>
      </p:sp>
      <p:pic>
        <p:nvPicPr>
          <p:cNvPr id="15" name="Graphic 15" descr="Badge New with solid fill">
            <a:extLst>
              <a:ext uri="{FF2B5EF4-FFF2-40B4-BE49-F238E27FC236}">
                <a16:creationId xmlns:a16="http://schemas.microsoft.com/office/drawing/2014/main" id="{EF755CC3-6963-4D0D-4E2F-1E7D486A572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74908" y="2072180"/>
            <a:ext cx="1803400" cy="1803400"/>
          </a:xfrm>
          <a:prstGeom prst="rect">
            <a:avLst/>
          </a:prstGeom>
        </p:spPr>
      </p:pic>
      <p:pic>
        <p:nvPicPr>
          <p:cNvPr id="16" name="Graphic 16" descr="Badge with solid fill">
            <a:extLst>
              <a:ext uri="{FF2B5EF4-FFF2-40B4-BE49-F238E27FC236}">
                <a16:creationId xmlns:a16="http://schemas.microsoft.com/office/drawing/2014/main" id="{802C8F3C-E0A4-6F64-23FA-B71751E80D7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96033" y="2077473"/>
            <a:ext cx="1835149" cy="1813983"/>
          </a:xfrm>
          <a:prstGeom prst="rect">
            <a:avLst/>
          </a:prstGeom>
        </p:spPr>
      </p:pic>
      <p:pic>
        <p:nvPicPr>
          <p:cNvPr id="17" name="Graphic 17" descr="Badge 3 with solid fill">
            <a:extLst>
              <a:ext uri="{FF2B5EF4-FFF2-40B4-BE49-F238E27FC236}">
                <a16:creationId xmlns:a16="http://schemas.microsoft.com/office/drawing/2014/main" id="{3E4B9042-4E5E-8E79-8FB9-CEC134ED078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175367" y="2066889"/>
            <a:ext cx="1803400" cy="1808691"/>
          </a:xfrm>
          <a:prstGeom prst="rect">
            <a:avLst/>
          </a:prstGeom>
        </p:spPr>
      </p:pic>
      <p:sp>
        <p:nvSpPr>
          <p:cNvPr id="22" name="Date Placeholder 21">
            <a:extLst>
              <a:ext uri="{FF2B5EF4-FFF2-40B4-BE49-F238E27FC236}">
                <a16:creationId xmlns:a16="http://schemas.microsoft.com/office/drawing/2014/main" id="{80A109E5-919A-AC1A-19CD-77031A3295E7}"/>
              </a:ext>
            </a:extLst>
          </p:cNvPr>
          <p:cNvSpPr>
            <a:spLocks noGrp="1"/>
          </p:cNvSpPr>
          <p:nvPr>
            <p:ph type="dt" sz="half" idx="10"/>
          </p:nvPr>
        </p:nvSpPr>
        <p:spPr/>
        <p:txBody>
          <a:bodyPr/>
          <a:lstStyle/>
          <a:p>
            <a:fld id="{364F81C7-4C66-504F-A8EF-B3CF8DCEEC14}" type="datetime1">
              <a:rPr lang="en-US" smtClean="0">
                <a:latin typeface="Nunito" pitchFamily="2" charset="77"/>
              </a:rPr>
              <a:t>9/18/26</a:t>
            </a:fld>
            <a:endParaRPr lang="en-US" dirty="0">
              <a:latin typeface="Nunito" pitchFamily="2" charset="77"/>
            </a:endParaRPr>
          </a:p>
        </p:txBody>
      </p:sp>
      <p:sp>
        <p:nvSpPr>
          <p:cNvPr id="23" name="Slide Number Placeholder 22">
            <a:extLst>
              <a:ext uri="{FF2B5EF4-FFF2-40B4-BE49-F238E27FC236}">
                <a16:creationId xmlns:a16="http://schemas.microsoft.com/office/drawing/2014/main" id="{C359740E-6980-96A6-65C0-45B9194BFEB4}"/>
              </a:ext>
            </a:extLst>
          </p:cNvPr>
          <p:cNvSpPr>
            <a:spLocks noGrp="1"/>
          </p:cNvSpPr>
          <p:nvPr>
            <p:ph type="sldNum" sz="quarter" idx="12"/>
          </p:nvPr>
        </p:nvSpPr>
        <p:spPr>
          <a:xfrm>
            <a:off x="8590663" y="6041362"/>
            <a:ext cx="683339" cy="365125"/>
          </a:xfrm>
          <a:prstGeom prst="rect">
            <a:avLst/>
          </a:prstGeom>
        </p:spPr>
        <p:txBody>
          <a:bodyPr vert="horz" lIns="91440" tIns="45720" rIns="91440" bIns="45720" rtlCol="0" anchor="ctr"/>
          <a:lstStyle>
            <a:defPPr>
              <a:defRPr lang="en-US"/>
            </a:defPPr>
            <a:lvl1pPr marL="0" algn="r" defTabSz="914400" rtl="0" eaLnBrk="1" latinLnBrk="0" hangingPunct="1">
              <a:defRPr sz="900" b="0" i="0" kern="1200">
                <a:solidFill>
                  <a:schemeClr val="accent1"/>
                </a:solidFill>
                <a:latin typeface="Nunito"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57F1E4F-1CFF-5643-939E-217C01CDF565}" type="slidenum">
              <a:rPr lang="en-US" smtClean="0"/>
              <a:pPr/>
              <a:t>7</a:t>
            </a:fld>
            <a:endParaRPr lang="en-US"/>
          </a:p>
        </p:txBody>
      </p:sp>
    </p:spTree>
    <p:extLst>
      <p:ext uri="{BB962C8B-B14F-4D97-AF65-F5344CB8AC3E}">
        <p14:creationId xmlns:p14="http://schemas.microsoft.com/office/powerpoint/2010/main" val="1013706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C3F93C4-466A-7BD9-9259-B5FA9DCA20E5}"/>
              </a:ext>
            </a:extLst>
          </p:cNvPr>
          <p:cNvSpPr>
            <a:spLocks noGrp="1"/>
          </p:cNvSpPr>
          <p:nvPr>
            <p:ph idx="1"/>
          </p:nvPr>
        </p:nvSpPr>
        <p:spPr>
          <a:xfrm>
            <a:off x="838199" y="1706544"/>
            <a:ext cx="10515599" cy="624203"/>
          </a:xfrm>
        </p:spPr>
        <p:txBody>
          <a:bodyPr vert="horz" lIns="91440" tIns="45720" rIns="91440" bIns="45720" rtlCol="0" anchor="t">
            <a:noAutofit/>
          </a:bodyPr>
          <a:lstStyle/>
          <a:p>
            <a:pPr marL="0" indent="0" algn="ctr">
              <a:buNone/>
            </a:pPr>
            <a:r>
              <a:rPr lang="en-US" sz="3200" dirty="0">
                <a:solidFill>
                  <a:schemeClr val="tx1">
                    <a:lumMod val="50000"/>
                  </a:schemeClr>
                </a:solidFill>
                <a:cs typeface="Calibri Light"/>
              </a:rPr>
              <a:t>&lt;This year&gt;, we reached:</a:t>
            </a:r>
            <a:endParaRPr lang="en-US" sz="3200" dirty="0">
              <a:solidFill>
                <a:schemeClr val="tx1">
                  <a:lumMod val="50000"/>
                </a:schemeClr>
              </a:solidFill>
            </a:endParaRPr>
          </a:p>
        </p:txBody>
      </p:sp>
      <p:sp>
        <p:nvSpPr>
          <p:cNvPr id="8" name="TextBox 7">
            <a:extLst>
              <a:ext uri="{FF2B5EF4-FFF2-40B4-BE49-F238E27FC236}">
                <a16:creationId xmlns:a16="http://schemas.microsoft.com/office/drawing/2014/main" id="{7FEE8BD9-D5CF-B239-F469-9679354F2108}"/>
              </a:ext>
            </a:extLst>
          </p:cNvPr>
          <p:cNvSpPr txBox="1"/>
          <p:nvPr/>
        </p:nvSpPr>
        <p:spPr>
          <a:xfrm>
            <a:off x="2195953" y="5173538"/>
            <a:ext cx="1834223" cy="523220"/>
          </a:xfrm>
          <a:prstGeom prst="rect">
            <a:avLst/>
          </a:prstGeom>
          <a:noFill/>
        </p:spPr>
        <p:txBody>
          <a:bodyPr wrap="square" lIns="91440" tIns="45720" rIns="91440" bIns="45720" rtlCol="0" anchor="t">
            <a:spAutoFit/>
          </a:bodyPr>
          <a:lstStyle/>
          <a:p>
            <a:pPr algn="ctr"/>
            <a:r>
              <a:rPr lang="en-US" sz="2800" dirty="0">
                <a:solidFill>
                  <a:schemeClr val="tx1">
                    <a:lumMod val="50000"/>
                  </a:schemeClr>
                </a:solidFill>
                <a:latin typeface="Nunito" pitchFamily="2" charset="77"/>
              </a:rPr>
              <a:t>Children</a:t>
            </a:r>
          </a:p>
        </p:txBody>
      </p:sp>
      <p:sp>
        <p:nvSpPr>
          <p:cNvPr id="9" name="TextBox 8">
            <a:extLst>
              <a:ext uri="{FF2B5EF4-FFF2-40B4-BE49-F238E27FC236}">
                <a16:creationId xmlns:a16="http://schemas.microsoft.com/office/drawing/2014/main" id="{D49E012A-7A5B-37D2-9E94-9AA9A89F8899}"/>
              </a:ext>
            </a:extLst>
          </p:cNvPr>
          <p:cNvSpPr txBox="1"/>
          <p:nvPr/>
        </p:nvSpPr>
        <p:spPr>
          <a:xfrm>
            <a:off x="2128285" y="4486382"/>
            <a:ext cx="1901891" cy="923330"/>
          </a:xfrm>
          <a:prstGeom prst="rect">
            <a:avLst/>
          </a:prstGeom>
          <a:noFill/>
        </p:spPr>
        <p:txBody>
          <a:bodyPr wrap="square" lIns="91440" tIns="45720" rIns="91440" bIns="45720" rtlCol="0" anchor="t">
            <a:spAutoFit/>
          </a:bodyPr>
          <a:lstStyle/>
          <a:p>
            <a:r>
              <a:rPr lang="en-US" sz="2800" dirty="0">
                <a:latin typeface="Nunito" pitchFamily="2" charset="77"/>
              </a:rPr>
              <a:t>&lt;</a:t>
            </a:r>
            <a:r>
              <a:rPr lang="en-US" sz="5400" b="1" dirty="0">
                <a:solidFill>
                  <a:schemeClr val="accent3"/>
                </a:solidFill>
                <a:latin typeface="Nunito" pitchFamily="2" charset="77"/>
              </a:rPr>
              <a:t>150</a:t>
            </a:r>
            <a:r>
              <a:rPr lang="en-US" sz="2800" dirty="0">
                <a:latin typeface="Nunito" pitchFamily="2" charset="77"/>
              </a:rPr>
              <a:t>&gt;</a:t>
            </a:r>
            <a:endParaRPr lang="en-US" sz="2800" dirty="0">
              <a:solidFill>
                <a:srgbClr val="000000"/>
              </a:solidFill>
              <a:latin typeface="Nunito" pitchFamily="2" charset="77"/>
              <a:cs typeface="Calibri"/>
            </a:endParaRPr>
          </a:p>
        </p:txBody>
      </p:sp>
      <p:sp>
        <p:nvSpPr>
          <p:cNvPr id="5" name="TextBox 4">
            <a:extLst>
              <a:ext uri="{FF2B5EF4-FFF2-40B4-BE49-F238E27FC236}">
                <a16:creationId xmlns:a16="http://schemas.microsoft.com/office/drawing/2014/main" id="{C7848322-A834-23AD-6E8B-63F55596694D}"/>
              </a:ext>
            </a:extLst>
          </p:cNvPr>
          <p:cNvSpPr txBox="1"/>
          <p:nvPr/>
        </p:nvSpPr>
        <p:spPr>
          <a:xfrm>
            <a:off x="1416966" y="5907487"/>
            <a:ext cx="935806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solidFill>
                  <a:schemeClr val="tx1">
                    <a:lumMod val="50000"/>
                  </a:schemeClr>
                </a:solidFill>
                <a:latin typeface="Nunito" pitchFamily="2" charset="77"/>
              </a:rPr>
              <a:t>&lt;Summarize program as related to any grant/other requirements.&gt;</a:t>
            </a:r>
          </a:p>
        </p:txBody>
      </p:sp>
      <p:sp>
        <p:nvSpPr>
          <p:cNvPr id="15" name="TextBox 14">
            <a:extLst>
              <a:ext uri="{FF2B5EF4-FFF2-40B4-BE49-F238E27FC236}">
                <a16:creationId xmlns:a16="http://schemas.microsoft.com/office/drawing/2014/main" id="{AFBD7DE8-2C2A-9223-5C9B-71D8CC16F3FC}"/>
              </a:ext>
            </a:extLst>
          </p:cNvPr>
          <p:cNvSpPr txBox="1"/>
          <p:nvPr/>
        </p:nvSpPr>
        <p:spPr>
          <a:xfrm>
            <a:off x="5023704" y="5148102"/>
            <a:ext cx="1834223" cy="523220"/>
          </a:xfrm>
          <a:prstGeom prst="rect">
            <a:avLst/>
          </a:prstGeom>
          <a:noFill/>
        </p:spPr>
        <p:txBody>
          <a:bodyPr wrap="square" lIns="91440" tIns="45720" rIns="91440" bIns="45720" rtlCol="0" anchor="t">
            <a:spAutoFit/>
          </a:bodyPr>
          <a:lstStyle/>
          <a:p>
            <a:pPr algn="ctr"/>
            <a:r>
              <a:rPr lang="en-US" sz="2800" dirty="0">
                <a:solidFill>
                  <a:schemeClr val="tx1">
                    <a:lumMod val="50000"/>
                  </a:schemeClr>
                </a:solidFill>
                <a:latin typeface="Nunito" pitchFamily="2" charset="77"/>
                <a:cs typeface="Calibri"/>
              </a:rPr>
              <a:t>Teachers</a:t>
            </a:r>
          </a:p>
        </p:txBody>
      </p:sp>
      <p:sp>
        <p:nvSpPr>
          <p:cNvPr id="16" name="TextBox 15">
            <a:extLst>
              <a:ext uri="{FF2B5EF4-FFF2-40B4-BE49-F238E27FC236}">
                <a16:creationId xmlns:a16="http://schemas.microsoft.com/office/drawing/2014/main" id="{A5832499-2BF5-6BD0-DB3F-E3DE1DEF76AA}"/>
              </a:ext>
            </a:extLst>
          </p:cNvPr>
          <p:cNvSpPr txBox="1"/>
          <p:nvPr/>
        </p:nvSpPr>
        <p:spPr>
          <a:xfrm>
            <a:off x="5151683" y="4443628"/>
            <a:ext cx="1552013" cy="923330"/>
          </a:xfrm>
          <a:prstGeom prst="rect">
            <a:avLst/>
          </a:prstGeom>
          <a:noFill/>
        </p:spPr>
        <p:txBody>
          <a:bodyPr wrap="square" lIns="91440" tIns="45720" rIns="91440" bIns="45720" rtlCol="0" anchor="t">
            <a:spAutoFit/>
          </a:bodyPr>
          <a:lstStyle/>
          <a:p>
            <a:pPr algn="ctr"/>
            <a:r>
              <a:rPr lang="en-US" sz="2800" dirty="0">
                <a:latin typeface="Nunito" pitchFamily="2" charset="77"/>
              </a:rPr>
              <a:t>&lt;</a:t>
            </a:r>
            <a:r>
              <a:rPr lang="en-US" sz="5400" b="1" dirty="0">
                <a:solidFill>
                  <a:schemeClr val="accent2"/>
                </a:solidFill>
                <a:latin typeface="Nunito" pitchFamily="2" charset="77"/>
              </a:rPr>
              <a:t>38</a:t>
            </a:r>
            <a:r>
              <a:rPr lang="en-US" sz="2800" dirty="0">
                <a:latin typeface="Nunito" pitchFamily="2" charset="77"/>
              </a:rPr>
              <a:t>&gt;</a:t>
            </a:r>
            <a:endParaRPr lang="en-US" sz="2800" dirty="0">
              <a:solidFill>
                <a:srgbClr val="000000"/>
              </a:solidFill>
              <a:latin typeface="Nunito" pitchFamily="2" charset="77"/>
              <a:cs typeface="Calibri"/>
            </a:endParaRPr>
          </a:p>
        </p:txBody>
      </p:sp>
      <p:sp>
        <p:nvSpPr>
          <p:cNvPr id="21" name="TextBox 20">
            <a:extLst>
              <a:ext uri="{FF2B5EF4-FFF2-40B4-BE49-F238E27FC236}">
                <a16:creationId xmlns:a16="http://schemas.microsoft.com/office/drawing/2014/main" id="{ADC48AFE-9AE0-2A3C-976D-DD660F08F070}"/>
              </a:ext>
            </a:extLst>
          </p:cNvPr>
          <p:cNvSpPr txBox="1"/>
          <p:nvPr/>
        </p:nvSpPr>
        <p:spPr>
          <a:xfrm>
            <a:off x="7606070" y="5159965"/>
            <a:ext cx="2191562" cy="523220"/>
          </a:xfrm>
          <a:prstGeom prst="rect">
            <a:avLst/>
          </a:prstGeom>
          <a:noFill/>
        </p:spPr>
        <p:txBody>
          <a:bodyPr wrap="square" lIns="91440" tIns="45720" rIns="91440" bIns="45720" rtlCol="0" anchor="t">
            <a:spAutoFit/>
          </a:bodyPr>
          <a:lstStyle/>
          <a:p>
            <a:pPr algn="ctr"/>
            <a:r>
              <a:rPr lang="en-US" sz="2800" dirty="0">
                <a:solidFill>
                  <a:schemeClr val="tx1">
                    <a:lumMod val="50000"/>
                  </a:schemeClr>
                </a:solidFill>
                <a:latin typeface="Nunito" pitchFamily="2" charset="77"/>
              </a:rPr>
              <a:t>Classrooms</a:t>
            </a:r>
            <a:endParaRPr lang="en-US" sz="2800" dirty="0">
              <a:solidFill>
                <a:schemeClr val="tx1">
                  <a:lumMod val="50000"/>
                </a:schemeClr>
              </a:solidFill>
              <a:latin typeface="Nunito" pitchFamily="2" charset="77"/>
              <a:cs typeface="Calibri"/>
            </a:endParaRPr>
          </a:p>
        </p:txBody>
      </p:sp>
      <p:sp>
        <p:nvSpPr>
          <p:cNvPr id="22" name="TextBox 21">
            <a:extLst>
              <a:ext uri="{FF2B5EF4-FFF2-40B4-BE49-F238E27FC236}">
                <a16:creationId xmlns:a16="http://schemas.microsoft.com/office/drawing/2014/main" id="{E2E1B220-6B03-A52A-88EA-C7BEEC6010F6}"/>
              </a:ext>
            </a:extLst>
          </p:cNvPr>
          <p:cNvSpPr txBox="1"/>
          <p:nvPr/>
        </p:nvSpPr>
        <p:spPr>
          <a:xfrm>
            <a:off x="7844524" y="4486382"/>
            <a:ext cx="1644459" cy="923330"/>
          </a:xfrm>
          <a:prstGeom prst="rect">
            <a:avLst/>
          </a:prstGeom>
          <a:noFill/>
        </p:spPr>
        <p:txBody>
          <a:bodyPr wrap="square" lIns="91440" tIns="45720" rIns="91440" bIns="45720" rtlCol="0" anchor="t">
            <a:spAutoFit/>
          </a:bodyPr>
          <a:lstStyle/>
          <a:p>
            <a:pPr algn="ctr"/>
            <a:r>
              <a:rPr lang="en-US" sz="2800" dirty="0">
                <a:latin typeface="Nunito" pitchFamily="2" charset="77"/>
              </a:rPr>
              <a:t>&lt;</a:t>
            </a:r>
            <a:r>
              <a:rPr lang="en-US" sz="5400" b="1" dirty="0">
                <a:solidFill>
                  <a:schemeClr val="accent5"/>
                </a:solidFill>
                <a:latin typeface="Nunito" pitchFamily="2" charset="77"/>
              </a:rPr>
              <a:t>20</a:t>
            </a:r>
            <a:r>
              <a:rPr lang="en-US" sz="2800" dirty="0">
                <a:latin typeface="Nunito" pitchFamily="2" charset="77"/>
              </a:rPr>
              <a:t>&gt;</a:t>
            </a:r>
            <a:endParaRPr lang="en-US" sz="2800" dirty="0">
              <a:solidFill>
                <a:srgbClr val="000000"/>
              </a:solidFill>
              <a:latin typeface="Nunito" pitchFamily="2" charset="77"/>
              <a:cs typeface="Calibri"/>
            </a:endParaRPr>
          </a:p>
        </p:txBody>
      </p:sp>
      <p:sp>
        <p:nvSpPr>
          <p:cNvPr id="23" name="Date Placeholder 22">
            <a:extLst>
              <a:ext uri="{FF2B5EF4-FFF2-40B4-BE49-F238E27FC236}">
                <a16:creationId xmlns:a16="http://schemas.microsoft.com/office/drawing/2014/main" id="{1D088915-A4B2-3C60-9126-046E357D7E40}"/>
              </a:ext>
            </a:extLst>
          </p:cNvPr>
          <p:cNvSpPr>
            <a:spLocks noGrp="1"/>
          </p:cNvSpPr>
          <p:nvPr>
            <p:ph type="dt" sz="half" idx="10"/>
          </p:nvPr>
        </p:nvSpPr>
        <p:spPr/>
        <p:txBody>
          <a:bodyPr/>
          <a:lstStyle/>
          <a:p>
            <a:fld id="{CC5A97E2-CBB7-8D41-A534-2244C8E9D697}" type="datetime1">
              <a:rPr lang="en-US" smtClean="0">
                <a:latin typeface="Nunito" pitchFamily="2" charset="77"/>
              </a:rPr>
              <a:t>9/18/26</a:t>
            </a:fld>
            <a:endParaRPr lang="en-US" dirty="0">
              <a:latin typeface="Nunito" pitchFamily="2" charset="77"/>
            </a:endParaRPr>
          </a:p>
        </p:txBody>
      </p:sp>
      <p:pic>
        <p:nvPicPr>
          <p:cNvPr id="6" name="Picture 5">
            <a:extLst>
              <a:ext uri="{FF2B5EF4-FFF2-40B4-BE49-F238E27FC236}">
                <a16:creationId xmlns:a16="http://schemas.microsoft.com/office/drawing/2014/main" id="{DE353352-26D8-2E0F-9FFF-0337035138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9107" y="2264977"/>
            <a:ext cx="2291969" cy="2291969"/>
          </a:xfrm>
          <a:prstGeom prst="rect">
            <a:avLst/>
          </a:prstGeom>
        </p:spPr>
      </p:pic>
      <p:pic>
        <p:nvPicPr>
          <p:cNvPr id="11" name="Picture 10">
            <a:extLst>
              <a:ext uri="{FF2B5EF4-FFF2-40B4-BE49-F238E27FC236}">
                <a16:creationId xmlns:a16="http://schemas.microsoft.com/office/drawing/2014/main" id="{7698F8CB-D171-0132-2143-85579709F4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93911" y="2264977"/>
            <a:ext cx="2291969" cy="2291969"/>
          </a:xfrm>
          <a:prstGeom prst="rect">
            <a:avLst/>
          </a:prstGeom>
        </p:spPr>
      </p:pic>
      <p:pic>
        <p:nvPicPr>
          <p:cNvPr id="13" name="Picture 12">
            <a:extLst>
              <a:ext uri="{FF2B5EF4-FFF2-40B4-BE49-F238E27FC236}">
                <a16:creationId xmlns:a16="http://schemas.microsoft.com/office/drawing/2014/main" id="{67799505-630C-942C-F4E5-BD41BE1B63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9677" y="2264977"/>
            <a:ext cx="2291969" cy="2291969"/>
          </a:xfrm>
          <a:prstGeom prst="rect">
            <a:avLst/>
          </a:prstGeom>
        </p:spPr>
      </p:pic>
      <p:pic>
        <p:nvPicPr>
          <p:cNvPr id="19" name="Picture 18">
            <a:extLst>
              <a:ext uri="{FF2B5EF4-FFF2-40B4-BE49-F238E27FC236}">
                <a16:creationId xmlns:a16="http://schemas.microsoft.com/office/drawing/2014/main" id="{DFFBE605-08F2-9002-1C2A-4FBF9AA767D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44033" y="2512703"/>
            <a:ext cx="1791723" cy="1791723"/>
          </a:xfrm>
          <a:prstGeom prst="rect">
            <a:avLst/>
          </a:prstGeom>
        </p:spPr>
      </p:pic>
      <p:pic>
        <p:nvPicPr>
          <p:cNvPr id="26" name="Graphic 26" descr="Professor female with solid fill">
            <a:extLst>
              <a:ext uri="{FF2B5EF4-FFF2-40B4-BE49-F238E27FC236}">
                <a16:creationId xmlns:a16="http://schemas.microsoft.com/office/drawing/2014/main" id="{28609E63-76A9-58DD-50DA-D117B340264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363764" y="2854697"/>
            <a:ext cx="1060387" cy="1068952"/>
          </a:xfrm>
          <a:prstGeom prst="rect">
            <a:avLst/>
          </a:prstGeom>
        </p:spPr>
      </p:pic>
      <p:pic>
        <p:nvPicPr>
          <p:cNvPr id="28" name="Graphic 28" descr="Schoolhouse with solid fill">
            <a:extLst>
              <a:ext uri="{FF2B5EF4-FFF2-40B4-BE49-F238E27FC236}">
                <a16:creationId xmlns:a16="http://schemas.microsoft.com/office/drawing/2014/main" id="{1C8DD6D6-0029-6779-CFE8-D7D7E8DAEB8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992105" y="2762452"/>
            <a:ext cx="1221673" cy="1226155"/>
          </a:xfrm>
          <a:prstGeom prst="rect">
            <a:avLst/>
          </a:prstGeom>
        </p:spPr>
      </p:pic>
      <p:sp>
        <p:nvSpPr>
          <p:cNvPr id="10" name="Title 1">
            <a:extLst>
              <a:ext uri="{FF2B5EF4-FFF2-40B4-BE49-F238E27FC236}">
                <a16:creationId xmlns:a16="http://schemas.microsoft.com/office/drawing/2014/main" id="{6AA01A93-C75A-380C-F89C-690C338CCC28}"/>
              </a:ext>
            </a:extLst>
          </p:cNvPr>
          <p:cNvSpPr txBox="1">
            <a:spLocks/>
          </p:cNvSpPr>
          <p:nvPr/>
        </p:nvSpPr>
        <p:spPr>
          <a:xfrm>
            <a:off x="677334" y="1014330"/>
            <a:ext cx="8596668" cy="670432"/>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b="0" i="0" kern="1200">
                <a:solidFill>
                  <a:schemeClr val="accent1"/>
                </a:solidFill>
                <a:latin typeface="Nunito" pitchFamily="2" charset="77"/>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dirty="0">
                <a:solidFill>
                  <a:schemeClr val="tx1">
                    <a:lumMod val="50000"/>
                  </a:schemeClr>
                </a:solidFill>
              </a:rPr>
              <a:t>Program Outcomes</a:t>
            </a:r>
          </a:p>
        </p:txBody>
      </p:sp>
    </p:spTree>
    <p:extLst>
      <p:ext uri="{BB962C8B-B14F-4D97-AF65-F5344CB8AC3E}">
        <p14:creationId xmlns:p14="http://schemas.microsoft.com/office/powerpoint/2010/main" val="1022791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Date Placeholder 22">
            <a:extLst>
              <a:ext uri="{FF2B5EF4-FFF2-40B4-BE49-F238E27FC236}">
                <a16:creationId xmlns:a16="http://schemas.microsoft.com/office/drawing/2014/main" id="{1D088915-A4B2-3C60-9126-046E357D7E40}"/>
              </a:ext>
            </a:extLst>
          </p:cNvPr>
          <p:cNvSpPr>
            <a:spLocks noGrp="1"/>
          </p:cNvSpPr>
          <p:nvPr>
            <p:ph type="dt" sz="half" idx="10"/>
          </p:nvPr>
        </p:nvSpPr>
        <p:spPr/>
        <p:txBody>
          <a:bodyPr/>
          <a:lstStyle/>
          <a:p>
            <a:fld id="{CC5A97E2-CBB7-8D41-A534-2244C8E9D697}" type="datetime1">
              <a:rPr lang="en-US" smtClean="0">
                <a:latin typeface="Nunito" pitchFamily="2" charset="77"/>
              </a:rPr>
              <a:t>9/18/26</a:t>
            </a:fld>
            <a:endParaRPr lang="en-US" dirty="0">
              <a:latin typeface="Nunito" pitchFamily="2" charset="77"/>
            </a:endParaRPr>
          </a:p>
        </p:txBody>
      </p:sp>
      <p:sp>
        <p:nvSpPr>
          <p:cNvPr id="27" name="TextBox 26">
            <a:extLst>
              <a:ext uri="{FF2B5EF4-FFF2-40B4-BE49-F238E27FC236}">
                <a16:creationId xmlns:a16="http://schemas.microsoft.com/office/drawing/2014/main" id="{FCD73E37-DA2C-6885-9365-E6BB16AE1096}"/>
              </a:ext>
            </a:extLst>
          </p:cNvPr>
          <p:cNvSpPr txBox="1"/>
          <p:nvPr/>
        </p:nvSpPr>
        <p:spPr>
          <a:xfrm>
            <a:off x="1281808" y="4338053"/>
            <a:ext cx="1524000" cy="1138773"/>
          </a:xfrm>
          <a:prstGeom prst="rect">
            <a:avLst/>
          </a:prstGeom>
          <a:noFill/>
        </p:spPr>
        <p:txBody>
          <a:bodyPr wrap="square" rtlCol="0">
            <a:spAutoFit/>
          </a:bodyPr>
          <a:lstStyle/>
          <a:p>
            <a:pPr algn="ctr"/>
            <a:r>
              <a:rPr lang="en-US" sz="1700" dirty="0">
                <a:solidFill>
                  <a:schemeClr val="bg2">
                    <a:lumMod val="25000"/>
                  </a:schemeClr>
                </a:solidFill>
                <a:latin typeface="Nunito" pitchFamily="2" charset="77"/>
              </a:rPr>
              <a:t>Recommend LENA Grow to other teachers.</a:t>
            </a:r>
          </a:p>
        </p:txBody>
      </p:sp>
      <p:sp>
        <p:nvSpPr>
          <p:cNvPr id="29" name="TextBox 28">
            <a:extLst>
              <a:ext uri="{FF2B5EF4-FFF2-40B4-BE49-F238E27FC236}">
                <a16:creationId xmlns:a16="http://schemas.microsoft.com/office/drawing/2014/main" id="{D87C74F0-A2A8-1065-1F20-2D7CC9618EF2}"/>
              </a:ext>
            </a:extLst>
          </p:cNvPr>
          <p:cNvSpPr txBox="1"/>
          <p:nvPr/>
        </p:nvSpPr>
        <p:spPr>
          <a:xfrm>
            <a:off x="3180126" y="4353362"/>
            <a:ext cx="1713121" cy="1138773"/>
          </a:xfrm>
          <a:prstGeom prst="rect">
            <a:avLst/>
          </a:prstGeom>
          <a:noFill/>
        </p:spPr>
        <p:txBody>
          <a:bodyPr wrap="square" rtlCol="0">
            <a:spAutoFit/>
          </a:bodyPr>
          <a:lstStyle/>
          <a:p>
            <a:pPr algn="ctr"/>
            <a:r>
              <a:rPr lang="en-US" sz="1700" dirty="0">
                <a:solidFill>
                  <a:schemeClr val="bg2">
                    <a:lumMod val="25000"/>
                  </a:schemeClr>
                </a:solidFill>
                <a:latin typeface="Nunito" pitchFamily="2" charset="77"/>
              </a:rPr>
              <a:t>Feel more confident in their teaching abilities.</a:t>
            </a:r>
          </a:p>
        </p:txBody>
      </p:sp>
      <p:sp>
        <p:nvSpPr>
          <p:cNvPr id="30" name="TextBox 29">
            <a:extLst>
              <a:ext uri="{FF2B5EF4-FFF2-40B4-BE49-F238E27FC236}">
                <a16:creationId xmlns:a16="http://schemas.microsoft.com/office/drawing/2014/main" id="{C20B408D-A16A-F6B5-FA8A-7C5ABDADFD8F}"/>
              </a:ext>
            </a:extLst>
          </p:cNvPr>
          <p:cNvSpPr txBox="1"/>
          <p:nvPr/>
        </p:nvSpPr>
        <p:spPr>
          <a:xfrm>
            <a:off x="5179452" y="4359287"/>
            <a:ext cx="1713121" cy="877163"/>
          </a:xfrm>
          <a:prstGeom prst="rect">
            <a:avLst/>
          </a:prstGeom>
          <a:noFill/>
        </p:spPr>
        <p:txBody>
          <a:bodyPr wrap="square" rtlCol="0">
            <a:spAutoFit/>
          </a:bodyPr>
          <a:lstStyle/>
          <a:p>
            <a:pPr algn="ctr"/>
            <a:r>
              <a:rPr lang="en-US" sz="1700" dirty="0">
                <a:solidFill>
                  <a:schemeClr val="bg2">
                    <a:lumMod val="25000"/>
                  </a:schemeClr>
                </a:solidFill>
                <a:latin typeface="Nunito" pitchFamily="2" charset="77"/>
              </a:rPr>
              <a:t>Increased overall job satisfaction.</a:t>
            </a:r>
          </a:p>
        </p:txBody>
      </p:sp>
      <p:sp>
        <p:nvSpPr>
          <p:cNvPr id="31" name="TextBox 30">
            <a:extLst>
              <a:ext uri="{FF2B5EF4-FFF2-40B4-BE49-F238E27FC236}">
                <a16:creationId xmlns:a16="http://schemas.microsoft.com/office/drawing/2014/main" id="{8607386A-4CA9-096F-A073-CD2B0C991AE1}"/>
              </a:ext>
            </a:extLst>
          </p:cNvPr>
          <p:cNvSpPr txBox="1"/>
          <p:nvPr/>
        </p:nvSpPr>
        <p:spPr>
          <a:xfrm>
            <a:off x="7059838" y="4374596"/>
            <a:ext cx="1958532" cy="877163"/>
          </a:xfrm>
          <a:prstGeom prst="rect">
            <a:avLst/>
          </a:prstGeom>
          <a:noFill/>
        </p:spPr>
        <p:txBody>
          <a:bodyPr wrap="square" rtlCol="0">
            <a:spAutoFit/>
          </a:bodyPr>
          <a:lstStyle/>
          <a:p>
            <a:pPr algn="ctr"/>
            <a:r>
              <a:rPr lang="en-US" sz="1700" dirty="0">
                <a:solidFill>
                  <a:schemeClr val="bg2">
                    <a:lumMod val="25000"/>
                  </a:schemeClr>
                </a:solidFill>
                <a:latin typeface="Nunito" pitchFamily="2" charset="77"/>
              </a:rPr>
              <a:t>Increased communication with families.</a:t>
            </a:r>
          </a:p>
        </p:txBody>
      </p:sp>
      <p:sp>
        <p:nvSpPr>
          <p:cNvPr id="32" name="TextBox 31">
            <a:extLst>
              <a:ext uri="{FF2B5EF4-FFF2-40B4-BE49-F238E27FC236}">
                <a16:creationId xmlns:a16="http://schemas.microsoft.com/office/drawing/2014/main" id="{2B915BA6-5984-AD94-9F99-1B10858A2E91}"/>
              </a:ext>
            </a:extLst>
          </p:cNvPr>
          <p:cNvSpPr txBox="1"/>
          <p:nvPr/>
        </p:nvSpPr>
        <p:spPr>
          <a:xfrm>
            <a:off x="9360808" y="4374596"/>
            <a:ext cx="1562101" cy="1138773"/>
          </a:xfrm>
          <a:prstGeom prst="rect">
            <a:avLst/>
          </a:prstGeom>
          <a:noFill/>
        </p:spPr>
        <p:txBody>
          <a:bodyPr wrap="square" rtlCol="0">
            <a:spAutoFit/>
          </a:bodyPr>
          <a:lstStyle/>
          <a:p>
            <a:pPr algn="ctr"/>
            <a:r>
              <a:rPr lang="en-US" sz="1700" dirty="0">
                <a:solidFill>
                  <a:schemeClr val="bg2">
                    <a:lumMod val="25000"/>
                  </a:schemeClr>
                </a:solidFill>
                <a:latin typeface="Nunito" pitchFamily="2" charset="77"/>
              </a:rPr>
              <a:t>Saw changes in children’s language development.</a:t>
            </a:r>
          </a:p>
        </p:txBody>
      </p:sp>
      <p:graphicFrame>
        <p:nvGraphicFramePr>
          <p:cNvPr id="3" name="Chart 2">
            <a:extLst>
              <a:ext uri="{FF2B5EF4-FFF2-40B4-BE49-F238E27FC236}">
                <a16:creationId xmlns:a16="http://schemas.microsoft.com/office/drawing/2014/main" id="{0DC469F9-18F0-944E-C2C1-3251540D6E7E}"/>
              </a:ext>
            </a:extLst>
          </p:cNvPr>
          <p:cNvGraphicFramePr/>
          <p:nvPr>
            <p:extLst>
              <p:ext uri="{D42A27DB-BD31-4B8C-83A1-F6EECF244321}">
                <p14:modId xmlns:p14="http://schemas.microsoft.com/office/powerpoint/2010/main" val="2971592094"/>
              </p:ext>
            </p:extLst>
          </p:nvPr>
        </p:nvGraphicFramePr>
        <p:xfrm>
          <a:off x="998076" y="2264937"/>
          <a:ext cx="1988467" cy="209268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Chart 13">
            <a:extLst>
              <a:ext uri="{FF2B5EF4-FFF2-40B4-BE49-F238E27FC236}">
                <a16:creationId xmlns:a16="http://schemas.microsoft.com/office/drawing/2014/main" id="{A530CBC1-D58D-7351-0744-1B66C6C4924F}"/>
              </a:ext>
            </a:extLst>
          </p:cNvPr>
          <p:cNvGraphicFramePr/>
          <p:nvPr>
            <p:extLst>
              <p:ext uri="{D42A27DB-BD31-4B8C-83A1-F6EECF244321}">
                <p14:modId xmlns:p14="http://schemas.microsoft.com/office/powerpoint/2010/main" val="2706628091"/>
              </p:ext>
            </p:extLst>
          </p:nvPr>
        </p:nvGraphicFramePr>
        <p:xfrm>
          <a:off x="3022964" y="2264937"/>
          <a:ext cx="1988467" cy="209268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Chart 14">
            <a:extLst>
              <a:ext uri="{FF2B5EF4-FFF2-40B4-BE49-F238E27FC236}">
                <a16:creationId xmlns:a16="http://schemas.microsoft.com/office/drawing/2014/main" id="{8E59DB8E-154C-5E81-B6C0-380323057B3F}"/>
              </a:ext>
            </a:extLst>
          </p:cNvPr>
          <p:cNvGraphicFramePr/>
          <p:nvPr>
            <p:extLst>
              <p:ext uri="{D42A27DB-BD31-4B8C-83A1-F6EECF244321}">
                <p14:modId xmlns:p14="http://schemas.microsoft.com/office/powerpoint/2010/main" val="1231443553"/>
              </p:ext>
            </p:extLst>
          </p:nvPr>
        </p:nvGraphicFramePr>
        <p:xfrm>
          <a:off x="5047852" y="2264937"/>
          <a:ext cx="1988467" cy="209268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6" name="Chart 15">
            <a:extLst>
              <a:ext uri="{FF2B5EF4-FFF2-40B4-BE49-F238E27FC236}">
                <a16:creationId xmlns:a16="http://schemas.microsoft.com/office/drawing/2014/main" id="{0C2FFCFB-A6A5-FE85-F071-4E995EE44926}"/>
              </a:ext>
            </a:extLst>
          </p:cNvPr>
          <p:cNvGraphicFramePr/>
          <p:nvPr>
            <p:extLst>
              <p:ext uri="{D42A27DB-BD31-4B8C-83A1-F6EECF244321}">
                <p14:modId xmlns:p14="http://schemas.microsoft.com/office/powerpoint/2010/main" val="789698659"/>
              </p:ext>
            </p:extLst>
          </p:nvPr>
        </p:nvGraphicFramePr>
        <p:xfrm>
          <a:off x="7072740" y="2264937"/>
          <a:ext cx="1988467" cy="2092689"/>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8" name="Chart 17">
            <a:extLst>
              <a:ext uri="{FF2B5EF4-FFF2-40B4-BE49-F238E27FC236}">
                <a16:creationId xmlns:a16="http://schemas.microsoft.com/office/drawing/2014/main" id="{6F8A2EA0-DEB2-D34F-A902-8AA0FD3F608A}"/>
              </a:ext>
            </a:extLst>
          </p:cNvPr>
          <p:cNvGraphicFramePr/>
          <p:nvPr>
            <p:extLst>
              <p:ext uri="{D42A27DB-BD31-4B8C-83A1-F6EECF244321}">
                <p14:modId xmlns:p14="http://schemas.microsoft.com/office/powerpoint/2010/main" val="2404889573"/>
              </p:ext>
            </p:extLst>
          </p:nvPr>
        </p:nvGraphicFramePr>
        <p:xfrm>
          <a:off x="9097629" y="2264937"/>
          <a:ext cx="1988467" cy="2092689"/>
        </p:xfrm>
        <a:graphic>
          <a:graphicData uri="http://schemas.openxmlformats.org/drawingml/2006/chart">
            <c:chart xmlns:c="http://schemas.openxmlformats.org/drawingml/2006/chart" xmlns:r="http://schemas.openxmlformats.org/officeDocument/2006/relationships" r:id="rId7"/>
          </a:graphicData>
        </a:graphic>
      </p:graphicFrame>
      <p:sp>
        <p:nvSpPr>
          <p:cNvPr id="20" name="TextBox 19">
            <a:extLst>
              <a:ext uri="{FF2B5EF4-FFF2-40B4-BE49-F238E27FC236}">
                <a16:creationId xmlns:a16="http://schemas.microsoft.com/office/drawing/2014/main" id="{E1FBBC84-452A-83AB-8EC1-209ED6D2D322}"/>
              </a:ext>
            </a:extLst>
          </p:cNvPr>
          <p:cNvSpPr txBox="1"/>
          <p:nvPr/>
        </p:nvSpPr>
        <p:spPr>
          <a:xfrm>
            <a:off x="1397481" y="3080544"/>
            <a:ext cx="1189655" cy="584775"/>
          </a:xfrm>
          <a:prstGeom prst="rect">
            <a:avLst/>
          </a:prstGeom>
          <a:noFill/>
        </p:spPr>
        <p:txBody>
          <a:bodyPr wrap="square" rtlCol="0">
            <a:spAutoFit/>
          </a:bodyPr>
          <a:lstStyle/>
          <a:p>
            <a:pPr algn="ctr"/>
            <a:r>
              <a:rPr lang="en-US" sz="3200" b="1" dirty="0">
                <a:solidFill>
                  <a:schemeClr val="accent5"/>
                </a:solidFill>
                <a:latin typeface="Nunito" pitchFamily="2" charset="77"/>
              </a:rPr>
              <a:t>95%</a:t>
            </a:r>
            <a:endParaRPr lang="en-US" sz="3200" dirty="0">
              <a:solidFill>
                <a:schemeClr val="accent5"/>
              </a:solidFill>
              <a:latin typeface="Nunito" pitchFamily="2" charset="77"/>
            </a:endParaRPr>
          </a:p>
        </p:txBody>
      </p:sp>
      <p:sp>
        <p:nvSpPr>
          <p:cNvPr id="21" name="TextBox 20">
            <a:extLst>
              <a:ext uri="{FF2B5EF4-FFF2-40B4-BE49-F238E27FC236}">
                <a16:creationId xmlns:a16="http://schemas.microsoft.com/office/drawing/2014/main" id="{8CA024CA-7B8D-4625-BFF7-3D5BD3E9C3BA}"/>
              </a:ext>
            </a:extLst>
          </p:cNvPr>
          <p:cNvSpPr txBox="1"/>
          <p:nvPr/>
        </p:nvSpPr>
        <p:spPr>
          <a:xfrm>
            <a:off x="3502830" y="3080544"/>
            <a:ext cx="1189655" cy="584775"/>
          </a:xfrm>
          <a:prstGeom prst="rect">
            <a:avLst/>
          </a:prstGeom>
          <a:noFill/>
        </p:spPr>
        <p:txBody>
          <a:bodyPr wrap="square" rtlCol="0">
            <a:spAutoFit/>
          </a:bodyPr>
          <a:lstStyle/>
          <a:p>
            <a:pPr algn="ctr"/>
            <a:r>
              <a:rPr lang="en-US" sz="3200" b="1" dirty="0">
                <a:solidFill>
                  <a:schemeClr val="accent5"/>
                </a:solidFill>
                <a:latin typeface="Nunito" pitchFamily="2" charset="77"/>
              </a:rPr>
              <a:t>90%</a:t>
            </a:r>
            <a:endParaRPr lang="en-US" sz="3200" dirty="0">
              <a:solidFill>
                <a:schemeClr val="accent5"/>
              </a:solidFill>
              <a:latin typeface="Nunito" pitchFamily="2" charset="77"/>
            </a:endParaRPr>
          </a:p>
        </p:txBody>
      </p:sp>
      <p:sp>
        <p:nvSpPr>
          <p:cNvPr id="22" name="TextBox 21">
            <a:extLst>
              <a:ext uri="{FF2B5EF4-FFF2-40B4-BE49-F238E27FC236}">
                <a16:creationId xmlns:a16="http://schemas.microsoft.com/office/drawing/2014/main" id="{C13D58B3-5D25-F90E-9183-D00D3CEBD48D}"/>
              </a:ext>
            </a:extLst>
          </p:cNvPr>
          <p:cNvSpPr txBox="1"/>
          <p:nvPr/>
        </p:nvSpPr>
        <p:spPr>
          <a:xfrm>
            <a:off x="5511446" y="3036702"/>
            <a:ext cx="1189655" cy="584775"/>
          </a:xfrm>
          <a:prstGeom prst="rect">
            <a:avLst/>
          </a:prstGeom>
          <a:noFill/>
        </p:spPr>
        <p:txBody>
          <a:bodyPr wrap="square" rtlCol="0">
            <a:spAutoFit/>
          </a:bodyPr>
          <a:lstStyle/>
          <a:p>
            <a:pPr algn="ctr"/>
            <a:r>
              <a:rPr lang="en-US" sz="3200" b="1" dirty="0">
                <a:solidFill>
                  <a:schemeClr val="accent5"/>
                </a:solidFill>
                <a:latin typeface="Nunito" pitchFamily="2" charset="77"/>
              </a:rPr>
              <a:t>88%</a:t>
            </a:r>
            <a:endParaRPr lang="en-US" sz="3200" dirty="0">
              <a:solidFill>
                <a:schemeClr val="accent5"/>
              </a:solidFill>
              <a:latin typeface="Nunito" pitchFamily="2" charset="77"/>
            </a:endParaRPr>
          </a:p>
        </p:txBody>
      </p:sp>
      <p:sp>
        <p:nvSpPr>
          <p:cNvPr id="26" name="TextBox 25">
            <a:extLst>
              <a:ext uri="{FF2B5EF4-FFF2-40B4-BE49-F238E27FC236}">
                <a16:creationId xmlns:a16="http://schemas.microsoft.com/office/drawing/2014/main" id="{BC33DC8A-E0D1-9C30-BDC7-9F7D41FB31E8}"/>
              </a:ext>
            </a:extLst>
          </p:cNvPr>
          <p:cNvSpPr txBox="1"/>
          <p:nvPr/>
        </p:nvSpPr>
        <p:spPr>
          <a:xfrm>
            <a:off x="7534981" y="3036702"/>
            <a:ext cx="1189655" cy="584775"/>
          </a:xfrm>
          <a:prstGeom prst="rect">
            <a:avLst/>
          </a:prstGeom>
          <a:noFill/>
        </p:spPr>
        <p:txBody>
          <a:bodyPr wrap="square" rtlCol="0">
            <a:spAutoFit/>
          </a:bodyPr>
          <a:lstStyle/>
          <a:p>
            <a:pPr algn="ctr"/>
            <a:r>
              <a:rPr lang="en-US" sz="3200" b="1" dirty="0">
                <a:solidFill>
                  <a:schemeClr val="accent5"/>
                </a:solidFill>
                <a:latin typeface="Nunito" pitchFamily="2" charset="77"/>
              </a:rPr>
              <a:t>79%</a:t>
            </a:r>
            <a:endParaRPr lang="en-US" sz="3200" dirty="0">
              <a:solidFill>
                <a:schemeClr val="accent5"/>
              </a:solidFill>
              <a:latin typeface="Nunito" pitchFamily="2" charset="77"/>
            </a:endParaRPr>
          </a:p>
        </p:txBody>
      </p:sp>
      <p:sp>
        <p:nvSpPr>
          <p:cNvPr id="28" name="TextBox 27">
            <a:extLst>
              <a:ext uri="{FF2B5EF4-FFF2-40B4-BE49-F238E27FC236}">
                <a16:creationId xmlns:a16="http://schemas.microsoft.com/office/drawing/2014/main" id="{5D5A77F1-DBD5-88E2-98E2-37DB364222B9}"/>
              </a:ext>
            </a:extLst>
          </p:cNvPr>
          <p:cNvSpPr txBox="1"/>
          <p:nvPr/>
        </p:nvSpPr>
        <p:spPr>
          <a:xfrm>
            <a:off x="9545896" y="3036702"/>
            <a:ext cx="1189655" cy="584775"/>
          </a:xfrm>
          <a:prstGeom prst="rect">
            <a:avLst/>
          </a:prstGeom>
          <a:noFill/>
        </p:spPr>
        <p:txBody>
          <a:bodyPr wrap="square" rtlCol="0">
            <a:spAutoFit/>
          </a:bodyPr>
          <a:lstStyle/>
          <a:p>
            <a:pPr algn="ctr"/>
            <a:r>
              <a:rPr lang="en-US" sz="3200" b="1" dirty="0">
                <a:solidFill>
                  <a:schemeClr val="accent5"/>
                </a:solidFill>
                <a:latin typeface="Nunito" pitchFamily="2" charset="77"/>
              </a:rPr>
              <a:t>92%</a:t>
            </a:r>
            <a:endParaRPr lang="en-US" sz="3200" dirty="0">
              <a:solidFill>
                <a:schemeClr val="accent5"/>
              </a:solidFill>
              <a:latin typeface="Nunito" pitchFamily="2" charset="77"/>
            </a:endParaRPr>
          </a:p>
        </p:txBody>
      </p:sp>
      <p:sp>
        <p:nvSpPr>
          <p:cNvPr id="35" name="Title 1">
            <a:extLst>
              <a:ext uri="{FF2B5EF4-FFF2-40B4-BE49-F238E27FC236}">
                <a16:creationId xmlns:a16="http://schemas.microsoft.com/office/drawing/2014/main" id="{84778A3C-4D46-6DE8-072E-FE9DC73AA664}"/>
              </a:ext>
            </a:extLst>
          </p:cNvPr>
          <p:cNvSpPr txBox="1">
            <a:spLocks/>
          </p:cNvSpPr>
          <p:nvPr/>
        </p:nvSpPr>
        <p:spPr>
          <a:xfrm>
            <a:off x="677334" y="1014330"/>
            <a:ext cx="8596668" cy="670432"/>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b="0" i="0" kern="1200">
                <a:solidFill>
                  <a:schemeClr val="accent1"/>
                </a:solidFill>
                <a:latin typeface="Nunito" pitchFamily="2" charset="77"/>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dirty="0">
                <a:solidFill>
                  <a:schemeClr val="tx1">
                    <a:lumMod val="50000"/>
                  </a:schemeClr>
                </a:solidFill>
              </a:rPr>
              <a:t>Program Outcomes</a:t>
            </a:r>
          </a:p>
        </p:txBody>
      </p:sp>
    </p:spTree>
    <p:extLst>
      <p:ext uri="{BB962C8B-B14F-4D97-AF65-F5344CB8AC3E}">
        <p14:creationId xmlns:p14="http://schemas.microsoft.com/office/powerpoint/2010/main" val="3841430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E7858EB-3A0F-25FF-9D3D-B7DDE492047D}"/>
              </a:ext>
            </a:extLst>
          </p:cNvPr>
          <p:cNvPicPr>
            <a:picLocks noChangeAspect="1"/>
          </p:cNvPicPr>
          <p:nvPr/>
        </p:nvPicPr>
        <p:blipFill rotWithShape="1">
          <a:blip r:embed="rId3"/>
          <a:srcRect t="27190" r="54791"/>
          <a:stretch/>
        </p:blipFill>
        <p:spPr>
          <a:xfrm>
            <a:off x="1352856" y="2632333"/>
            <a:ext cx="3581094" cy="3062330"/>
          </a:xfrm>
          <a:prstGeom prst="rect">
            <a:avLst/>
          </a:prstGeom>
        </p:spPr>
      </p:pic>
      <p:sp>
        <p:nvSpPr>
          <p:cNvPr id="9" name="Date Placeholder 8">
            <a:extLst>
              <a:ext uri="{FF2B5EF4-FFF2-40B4-BE49-F238E27FC236}">
                <a16:creationId xmlns:a16="http://schemas.microsoft.com/office/drawing/2014/main" id="{AF33C6FA-C8E3-3DD3-AE9B-745268FEACE1}"/>
              </a:ext>
            </a:extLst>
          </p:cNvPr>
          <p:cNvSpPr>
            <a:spLocks noGrp="1"/>
          </p:cNvSpPr>
          <p:nvPr>
            <p:ph type="dt" sz="half" idx="10"/>
          </p:nvPr>
        </p:nvSpPr>
        <p:spPr/>
        <p:txBody>
          <a:bodyPr/>
          <a:lstStyle/>
          <a:p>
            <a:fld id="{919D771C-5BBC-A342-A560-592E66158B59}" type="datetime1">
              <a:rPr lang="en-US" smtClean="0">
                <a:latin typeface="Nunito" pitchFamily="2" charset="77"/>
              </a:rPr>
              <a:t>9/18/26</a:t>
            </a:fld>
            <a:endParaRPr lang="en-US" dirty="0">
              <a:latin typeface="Nunito" pitchFamily="2" charset="77"/>
            </a:endParaRPr>
          </a:p>
        </p:txBody>
      </p:sp>
      <p:sp>
        <p:nvSpPr>
          <p:cNvPr id="2" name="TextBox 1">
            <a:extLst>
              <a:ext uri="{FF2B5EF4-FFF2-40B4-BE49-F238E27FC236}">
                <a16:creationId xmlns:a16="http://schemas.microsoft.com/office/drawing/2014/main" id="{6E5CEAF5-9E65-1325-C73A-107514ADB949}"/>
              </a:ext>
            </a:extLst>
          </p:cNvPr>
          <p:cNvSpPr txBox="1"/>
          <p:nvPr/>
        </p:nvSpPr>
        <p:spPr>
          <a:xfrm>
            <a:off x="1114578" y="2108373"/>
            <a:ext cx="4057650" cy="461665"/>
          </a:xfrm>
          <a:prstGeom prst="rect">
            <a:avLst/>
          </a:prstGeom>
          <a:noFill/>
        </p:spPr>
        <p:txBody>
          <a:bodyPr wrap="square" rtlCol="0">
            <a:spAutoFit/>
          </a:bodyPr>
          <a:lstStyle/>
          <a:p>
            <a:pPr algn="ctr"/>
            <a:r>
              <a:rPr lang="en-US" sz="2400" dirty="0">
                <a:solidFill>
                  <a:schemeClr val="bg2">
                    <a:lumMod val="25000"/>
                  </a:schemeClr>
                </a:solidFill>
                <a:latin typeface="Nunito" pitchFamily="2" charset="77"/>
              </a:rPr>
              <a:t>Conversational Turns</a:t>
            </a:r>
          </a:p>
        </p:txBody>
      </p:sp>
      <p:pic>
        <p:nvPicPr>
          <p:cNvPr id="5" name="Picture 4" descr="A person and children sitting on the floor&#10;&#10;Description automatically generated">
            <a:extLst>
              <a:ext uri="{FF2B5EF4-FFF2-40B4-BE49-F238E27FC236}">
                <a16:creationId xmlns:a16="http://schemas.microsoft.com/office/drawing/2014/main" id="{0F61CCC8-3B26-FF3C-87C3-F1A0BB2A6079}"/>
              </a:ext>
            </a:extLst>
          </p:cNvPr>
          <p:cNvPicPr>
            <a:picLocks noChangeAspect="1"/>
          </p:cNvPicPr>
          <p:nvPr/>
        </p:nvPicPr>
        <p:blipFill rotWithShape="1">
          <a:blip r:embed="rId4">
            <a:extLst>
              <a:ext uri="{28A0092B-C50C-407E-A947-70E740481C1C}">
                <a14:useLocalDpi xmlns:a14="http://schemas.microsoft.com/office/drawing/2010/main" val="0"/>
              </a:ext>
            </a:extLst>
          </a:blip>
          <a:srcRect l="35174" t="7090" r="12053" b="-472"/>
          <a:stretch/>
        </p:blipFill>
        <p:spPr>
          <a:xfrm>
            <a:off x="6703753" y="1365432"/>
            <a:ext cx="3834331" cy="4523208"/>
          </a:xfrm>
          <a:prstGeom prst="roundRect">
            <a:avLst/>
          </a:prstGeom>
        </p:spPr>
      </p:pic>
      <p:sp>
        <p:nvSpPr>
          <p:cNvPr id="6" name="TextBox 5">
            <a:extLst>
              <a:ext uri="{FF2B5EF4-FFF2-40B4-BE49-F238E27FC236}">
                <a16:creationId xmlns:a16="http://schemas.microsoft.com/office/drawing/2014/main" id="{8246536C-D6A5-54CA-8A0B-299FF8F71026}"/>
              </a:ext>
            </a:extLst>
          </p:cNvPr>
          <p:cNvSpPr txBox="1"/>
          <p:nvPr/>
        </p:nvSpPr>
        <p:spPr>
          <a:xfrm>
            <a:off x="7626004" y="2926098"/>
            <a:ext cx="2108910" cy="707886"/>
          </a:xfrm>
          <a:prstGeom prst="rect">
            <a:avLst/>
          </a:prstGeom>
          <a:noFill/>
        </p:spPr>
        <p:txBody>
          <a:bodyPr wrap="square" rtlCol="0">
            <a:spAutoFit/>
          </a:bodyPr>
          <a:lstStyle/>
          <a:p>
            <a:pPr algn="ctr"/>
            <a:r>
              <a:rPr lang="en-US" sz="2000" dirty="0">
                <a:solidFill>
                  <a:schemeClr val="bg1"/>
                </a:solidFill>
                <a:latin typeface="Nunito" pitchFamily="2" charset="77"/>
              </a:rPr>
              <a:t>Replace or delete!</a:t>
            </a:r>
          </a:p>
        </p:txBody>
      </p:sp>
      <p:sp>
        <p:nvSpPr>
          <p:cNvPr id="11" name="Title 1">
            <a:extLst>
              <a:ext uri="{FF2B5EF4-FFF2-40B4-BE49-F238E27FC236}">
                <a16:creationId xmlns:a16="http://schemas.microsoft.com/office/drawing/2014/main" id="{6DF71CD4-4370-2908-C0B5-579E0D801D28}"/>
              </a:ext>
            </a:extLst>
          </p:cNvPr>
          <p:cNvSpPr txBox="1">
            <a:spLocks/>
          </p:cNvSpPr>
          <p:nvPr/>
        </p:nvSpPr>
        <p:spPr>
          <a:xfrm>
            <a:off x="677334" y="1014330"/>
            <a:ext cx="8596668" cy="670432"/>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b="0" i="0" kern="1200">
                <a:solidFill>
                  <a:schemeClr val="accent1"/>
                </a:solidFill>
                <a:latin typeface="Nunito" pitchFamily="2" charset="77"/>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dirty="0">
                <a:solidFill>
                  <a:schemeClr val="tx1">
                    <a:lumMod val="50000"/>
                  </a:schemeClr>
                </a:solidFill>
              </a:rPr>
              <a:t>Program Outcomes</a:t>
            </a:r>
          </a:p>
        </p:txBody>
      </p:sp>
    </p:spTree>
    <p:extLst>
      <p:ext uri="{BB962C8B-B14F-4D97-AF65-F5344CB8AC3E}">
        <p14:creationId xmlns:p14="http://schemas.microsoft.com/office/powerpoint/2010/main" val="36896404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DBB35C4-E30A-6BD9-D5DE-1241DD4FEC06}"/>
              </a:ext>
            </a:extLst>
          </p:cNvPr>
          <p:cNvPicPr>
            <a:picLocks noChangeAspect="1"/>
          </p:cNvPicPr>
          <p:nvPr/>
        </p:nvPicPr>
        <p:blipFill>
          <a:blip r:embed="rId3"/>
          <a:stretch>
            <a:fillRect/>
          </a:stretch>
        </p:blipFill>
        <p:spPr>
          <a:xfrm>
            <a:off x="767274" y="2319830"/>
            <a:ext cx="5094284" cy="2748497"/>
          </a:xfrm>
          <a:prstGeom prst="rect">
            <a:avLst/>
          </a:prstGeom>
        </p:spPr>
      </p:pic>
      <p:pic>
        <p:nvPicPr>
          <p:cNvPr id="25" name="Picture 24">
            <a:extLst>
              <a:ext uri="{FF2B5EF4-FFF2-40B4-BE49-F238E27FC236}">
                <a16:creationId xmlns:a16="http://schemas.microsoft.com/office/drawing/2014/main" id="{31FCB1DB-AAF5-4AC5-422D-3A411DBB55E6}"/>
              </a:ext>
            </a:extLst>
          </p:cNvPr>
          <p:cNvPicPr>
            <a:picLocks noChangeAspect="1"/>
          </p:cNvPicPr>
          <p:nvPr/>
        </p:nvPicPr>
        <p:blipFill>
          <a:blip r:embed="rId4"/>
          <a:stretch>
            <a:fillRect/>
          </a:stretch>
        </p:blipFill>
        <p:spPr>
          <a:xfrm>
            <a:off x="6133460" y="2319830"/>
            <a:ext cx="5094285" cy="2838395"/>
          </a:xfrm>
          <a:prstGeom prst="rect">
            <a:avLst/>
          </a:prstGeom>
        </p:spPr>
      </p:pic>
      <p:sp>
        <p:nvSpPr>
          <p:cNvPr id="8" name="Date Placeholder 7">
            <a:extLst>
              <a:ext uri="{FF2B5EF4-FFF2-40B4-BE49-F238E27FC236}">
                <a16:creationId xmlns:a16="http://schemas.microsoft.com/office/drawing/2014/main" id="{0481F16C-7030-1836-2B51-E33BCE8983EF}"/>
              </a:ext>
            </a:extLst>
          </p:cNvPr>
          <p:cNvSpPr>
            <a:spLocks noGrp="1"/>
          </p:cNvSpPr>
          <p:nvPr>
            <p:ph type="dt" sz="half" idx="10"/>
          </p:nvPr>
        </p:nvSpPr>
        <p:spPr/>
        <p:txBody>
          <a:bodyPr/>
          <a:lstStyle/>
          <a:p>
            <a:fld id="{207A81D0-BDDB-E64D-B61D-A1BB70298BAF}" type="datetime1">
              <a:rPr lang="en-US" smtClean="0">
                <a:latin typeface="Nunito" pitchFamily="2" charset="77"/>
              </a:rPr>
              <a:t>9/18/26</a:t>
            </a:fld>
            <a:endParaRPr lang="en-US" dirty="0">
              <a:latin typeface="Nunito" pitchFamily="2" charset="77"/>
            </a:endParaRPr>
          </a:p>
        </p:txBody>
      </p:sp>
      <p:sp>
        <p:nvSpPr>
          <p:cNvPr id="4" name="Title 1">
            <a:extLst>
              <a:ext uri="{FF2B5EF4-FFF2-40B4-BE49-F238E27FC236}">
                <a16:creationId xmlns:a16="http://schemas.microsoft.com/office/drawing/2014/main" id="{E565C95F-CD0E-068A-4F74-F811B65ECA30}"/>
              </a:ext>
            </a:extLst>
          </p:cNvPr>
          <p:cNvSpPr txBox="1">
            <a:spLocks/>
          </p:cNvSpPr>
          <p:nvPr/>
        </p:nvSpPr>
        <p:spPr>
          <a:xfrm>
            <a:off x="677334" y="1014330"/>
            <a:ext cx="8596668" cy="670432"/>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b="0" i="0" kern="1200">
                <a:solidFill>
                  <a:schemeClr val="accent1"/>
                </a:solidFill>
                <a:latin typeface="Nunito" pitchFamily="2" charset="77"/>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dirty="0">
                <a:solidFill>
                  <a:schemeClr val="tx1">
                    <a:lumMod val="50000"/>
                  </a:schemeClr>
                </a:solidFill>
              </a:rPr>
              <a:t>Program Outcomes</a:t>
            </a:r>
          </a:p>
        </p:txBody>
      </p:sp>
    </p:spTree>
    <p:extLst>
      <p:ext uri="{BB962C8B-B14F-4D97-AF65-F5344CB8AC3E}">
        <p14:creationId xmlns:p14="http://schemas.microsoft.com/office/powerpoint/2010/main" val="15177509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A82BA0E-0652-6AE7-8780-6396D150BA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2996" y="1729571"/>
            <a:ext cx="5939640" cy="4589721"/>
          </a:xfrm>
          <a:prstGeom prst="rect">
            <a:avLst/>
          </a:prstGeom>
          <a:ln w="3175">
            <a:solidFill>
              <a:schemeClr val="tx1">
                <a:lumMod val="50000"/>
              </a:schemeClr>
            </a:solidFill>
          </a:ln>
        </p:spPr>
      </p:pic>
      <p:sp>
        <p:nvSpPr>
          <p:cNvPr id="9" name="Date Placeholder 8">
            <a:extLst>
              <a:ext uri="{FF2B5EF4-FFF2-40B4-BE49-F238E27FC236}">
                <a16:creationId xmlns:a16="http://schemas.microsoft.com/office/drawing/2014/main" id="{77A02198-A385-0291-9399-EE87F1E5FC3A}"/>
              </a:ext>
            </a:extLst>
          </p:cNvPr>
          <p:cNvSpPr>
            <a:spLocks noGrp="1"/>
          </p:cNvSpPr>
          <p:nvPr>
            <p:ph type="dt" sz="half" idx="10"/>
          </p:nvPr>
        </p:nvSpPr>
        <p:spPr/>
        <p:txBody>
          <a:bodyPr/>
          <a:lstStyle/>
          <a:p>
            <a:fld id="{D5270A8D-DFE0-094E-A5B8-11F3F06AF0E3}" type="datetime1">
              <a:rPr lang="en-US" smtClean="0">
                <a:latin typeface="Nunito" pitchFamily="2" charset="77"/>
              </a:rPr>
              <a:t>9/18/26</a:t>
            </a:fld>
            <a:endParaRPr lang="en-US" dirty="0">
              <a:latin typeface="Nunito" pitchFamily="2" charset="77"/>
            </a:endParaRPr>
          </a:p>
        </p:txBody>
      </p:sp>
      <p:sp>
        <p:nvSpPr>
          <p:cNvPr id="2" name="Title 1">
            <a:extLst>
              <a:ext uri="{FF2B5EF4-FFF2-40B4-BE49-F238E27FC236}">
                <a16:creationId xmlns:a16="http://schemas.microsoft.com/office/drawing/2014/main" id="{A03956B1-0904-C8E2-FD32-2D286DDC38E5}"/>
              </a:ext>
            </a:extLst>
          </p:cNvPr>
          <p:cNvSpPr txBox="1">
            <a:spLocks/>
          </p:cNvSpPr>
          <p:nvPr/>
        </p:nvSpPr>
        <p:spPr>
          <a:xfrm>
            <a:off x="677334" y="1014330"/>
            <a:ext cx="8596668" cy="670432"/>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b="0" i="0" kern="1200">
                <a:solidFill>
                  <a:schemeClr val="accent1"/>
                </a:solidFill>
                <a:latin typeface="Nunito" pitchFamily="2" charset="77"/>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dirty="0">
                <a:solidFill>
                  <a:schemeClr val="tx1">
                    <a:lumMod val="50000"/>
                  </a:schemeClr>
                </a:solidFill>
              </a:rPr>
              <a:t>Program Outcomes</a:t>
            </a:r>
          </a:p>
        </p:txBody>
      </p:sp>
    </p:spTree>
    <p:extLst>
      <p:ext uri="{BB962C8B-B14F-4D97-AF65-F5344CB8AC3E}">
        <p14:creationId xmlns:p14="http://schemas.microsoft.com/office/powerpoint/2010/main" val="34308561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con&#10;&#10;Description automatically generated">
            <a:extLst>
              <a:ext uri="{FF2B5EF4-FFF2-40B4-BE49-F238E27FC236}">
                <a16:creationId xmlns:a16="http://schemas.microsoft.com/office/drawing/2014/main" id="{923CE92F-AECE-F7D0-9935-06A06A8DD1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0274" y="2110712"/>
            <a:ext cx="1973706" cy="1973706"/>
          </a:xfrm>
          <a:prstGeom prst="rect">
            <a:avLst/>
          </a:prstGeom>
        </p:spPr>
      </p:pic>
      <p:pic>
        <p:nvPicPr>
          <p:cNvPr id="7" name="Picture 6" descr="Icon&#10;&#10;Description automatically generated">
            <a:extLst>
              <a:ext uri="{FF2B5EF4-FFF2-40B4-BE49-F238E27FC236}">
                <a16:creationId xmlns:a16="http://schemas.microsoft.com/office/drawing/2014/main" id="{241CC185-AAD5-E03A-6E44-080052D1D5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7543" y="2110712"/>
            <a:ext cx="1973706" cy="1973706"/>
          </a:xfrm>
          <a:prstGeom prst="rect">
            <a:avLst/>
          </a:prstGeom>
        </p:spPr>
      </p:pic>
      <p:sp>
        <p:nvSpPr>
          <p:cNvPr id="10" name="TextBox 9">
            <a:extLst>
              <a:ext uri="{FF2B5EF4-FFF2-40B4-BE49-F238E27FC236}">
                <a16:creationId xmlns:a16="http://schemas.microsoft.com/office/drawing/2014/main" id="{9B8E3B3D-24AA-04A2-3279-76B6F359B28D}"/>
              </a:ext>
            </a:extLst>
          </p:cNvPr>
          <p:cNvSpPr txBox="1"/>
          <p:nvPr/>
        </p:nvSpPr>
        <p:spPr>
          <a:xfrm>
            <a:off x="838199" y="4257004"/>
            <a:ext cx="3336986" cy="1938992"/>
          </a:xfrm>
          <a:prstGeom prst="rect">
            <a:avLst/>
          </a:prstGeom>
          <a:noFill/>
        </p:spPr>
        <p:txBody>
          <a:bodyPr wrap="square" rtlCol="0">
            <a:spAutoFit/>
          </a:bodyPr>
          <a:lstStyle/>
          <a:p>
            <a:pPr algn="ctr"/>
            <a:r>
              <a:rPr lang="en-US" sz="2000" b="1" dirty="0">
                <a:solidFill>
                  <a:schemeClr val="tx1">
                    <a:lumMod val="50000"/>
                  </a:schemeClr>
                </a:solidFill>
                <a:latin typeface="Nunito" pitchFamily="2" charset="77"/>
              </a:rPr>
              <a:t>Growth</a:t>
            </a:r>
          </a:p>
          <a:p>
            <a:pPr algn="ctr"/>
            <a:r>
              <a:rPr lang="en-US" sz="2000" dirty="0">
                <a:solidFill>
                  <a:schemeClr val="tx1">
                    <a:lumMod val="50000"/>
                  </a:schemeClr>
                </a:solidFill>
                <a:latin typeface="Nunito" pitchFamily="2" charset="77"/>
              </a:rPr>
              <a:t>&lt;Insert a program feature that promotes growth: among students, among staff, within the classroom, or your school community.&gt;</a:t>
            </a:r>
          </a:p>
        </p:txBody>
      </p:sp>
      <p:sp>
        <p:nvSpPr>
          <p:cNvPr id="11" name="TextBox 10">
            <a:extLst>
              <a:ext uri="{FF2B5EF4-FFF2-40B4-BE49-F238E27FC236}">
                <a16:creationId xmlns:a16="http://schemas.microsoft.com/office/drawing/2014/main" id="{3B61947B-B3D4-E298-F745-B8827E5A6A62}"/>
              </a:ext>
            </a:extLst>
          </p:cNvPr>
          <p:cNvSpPr txBox="1"/>
          <p:nvPr/>
        </p:nvSpPr>
        <p:spPr>
          <a:xfrm>
            <a:off x="4444995" y="4257004"/>
            <a:ext cx="3495458" cy="1938992"/>
          </a:xfrm>
          <a:prstGeom prst="rect">
            <a:avLst/>
          </a:prstGeom>
          <a:noFill/>
        </p:spPr>
        <p:txBody>
          <a:bodyPr wrap="square" rtlCol="0">
            <a:spAutoFit/>
          </a:bodyPr>
          <a:lstStyle/>
          <a:p>
            <a:pPr algn="ctr"/>
            <a:r>
              <a:rPr lang="en-US" sz="2000" b="1" dirty="0">
                <a:solidFill>
                  <a:schemeClr val="tx1">
                    <a:lumMod val="50000"/>
                  </a:schemeClr>
                </a:solidFill>
                <a:latin typeface="Nunito" pitchFamily="2" charset="77"/>
              </a:rPr>
              <a:t>Innovation</a:t>
            </a:r>
          </a:p>
          <a:p>
            <a:pPr algn="ctr"/>
            <a:r>
              <a:rPr lang="en-US" sz="2000" dirty="0">
                <a:solidFill>
                  <a:schemeClr val="tx1">
                    <a:lumMod val="50000"/>
                  </a:schemeClr>
                </a:solidFill>
                <a:latin typeface="Nunito" pitchFamily="2" charset="77"/>
              </a:rPr>
              <a:t>&lt;Insert a program feature that shows innovation: how did using LENA Grow bring about new ideas in your community?&gt;</a:t>
            </a:r>
          </a:p>
        </p:txBody>
      </p:sp>
      <p:sp>
        <p:nvSpPr>
          <p:cNvPr id="12" name="TextBox 11">
            <a:extLst>
              <a:ext uri="{FF2B5EF4-FFF2-40B4-BE49-F238E27FC236}">
                <a16:creationId xmlns:a16="http://schemas.microsoft.com/office/drawing/2014/main" id="{A49923F0-6C14-0C9D-502C-886851457AF2}"/>
              </a:ext>
            </a:extLst>
          </p:cNvPr>
          <p:cNvSpPr txBox="1"/>
          <p:nvPr/>
        </p:nvSpPr>
        <p:spPr>
          <a:xfrm>
            <a:off x="7940453" y="4257004"/>
            <a:ext cx="3413348" cy="1938992"/>
          </a:xfrm>
          <a:prstGeom prst="rect">
            <a:avLst/>
          </a:prstGeom>
          <a:noFill/>
        </p:spPr>
        <p:txBody>
          <a:bodyPr wrap="square" rtlCol="0">
            <a:spAutoFit/>
          </a:bodyPr>
          <a:lstStyle/>
          <a:p>
            <a:pPr algn="ctr"/>
            <a:r>
              <a:rPr lang="en-US" sz="2000" b="1" dirty="0">
                <a:solidFill>
                  <a:schemeClr val="tx1">
                    <a:lumMod val="50000"/>
                  </a:schemeClr>
                </a:solidFill>
                <a:latin typeface="Nunito" pitchFamily="2" charset="77"/>
              </a:rPr>
              <a:t>Community</a:t>
            </a:r>
          </a:p>
          <a:p>
            <a:pPr algn="ctr"/>
            <a:r>
              <a:rPr lang="en-US" sz="2000" dirty="0">
                <a:solidFill>
                  <a:schemeClr val="tx1">
                    <a:lumMod val="50000"/>
                  </a:schemeClr>
                </a:solidFill>
                <a:latin typeface="Nunito" pitchFamily="2" charset="77"/>
              </a:rPr>
              <a:t>&lt;Insert a program feature that shows continued community reach: inside or outside of your school community.&gt;</a:t>
            </a:r>
          </a:p>
        </p:txBody>
      </p:sp>
      <p:sp>
        <p:nvSpPr>
          <p:cNvPr id="14" name="Date Placeholder 13">
            <a:extLst>
              <a:ext uri="{FF2B5EF4-FFF2-40B4-BE49-F238E27FC236}">
                <a16:creationId xmlns:a16="http://schemas.microsoft.com/office/drawing/2014/main" id="{86C24D56-9FDC-ED8F-19B5-910C35C02FD6}"/>
              </a:ext>
            </a:extLst>
          </p:cNvPr>
          <p:cNvSpPr>
            <a:spLocks noGrp="1"/>
          </p:cNvSpPr>
          <p:nvPr>
            <p:ph type="dt" sz="half" idx="10"/>
          </p:nvPr>
        </p:nvSpPr>
        <p:spPr/>
        <p:txBody>
          <a:bodyPr/>
          <a:lstStyle/>
          <a:p>
            <a:fld id="{81FD3145-E9E2-1C43-AA4F-34399C264113}" type="datetime1">
              <a:rPr lang="en-US" smtClean="0">
                <a:latin typeface="Nunito" pitchFamily="2" charset="77"/>
              </a:rPr>
              <a:t>9/18/26</a:t>
            </a:fld>
            <a:endParaRPr lang="en-US" dirty="0">
              <a:latin typeface="Nunito" pitchFamily="2" charset="77"/>
            </a:endParaRPr>
          </a:p>
        </p:txBody>
      </p:sp>
      <p:pic>
        <p:nvPicPr>
          <p:cNvPr id="8" name="Picture 7" descr="Blue plant growing from squares&#10;&#10;AI-generated content may be incorrect.">
            <a:extLst>
              <a:ext uri="{FF2B5EF4-FFF2-40B4-BE49-F238E27FC236}">
                <a16:creationId xmlns:a16="http://schemas.microsoft.com/office/drawing/2014/main" id="{92E44527-B1E2-C6A4-824F-418F17B8CB3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9931" y="1849215"/>
            <a:ext cx="2251524" cy="2251524"/>
          </a:xfrm>
          <a:prstGeom prst="rect">
            <a:avLst/>
          </a:prstGeom>
        </p:spPr>
      </p:pic>
      <p:sp>
        <p:nvSpPr>
          <p:cNvPr id="6" name="Title 1">
            <a:extLst>
              <a:ext uri="{FF2B5EF4-FFF2-40B4-BE49-F238E27FC236}">
                <a16:creationId xmlns:a16="http://schemas.microsoft.com/office/drawing/2014/main" id="{69C8FB51-E3A4-FD9B-9E16-BC799B1F46C6}"/>
              </a:ext>
            </a:extLst>
          </p:cNvPr>
          <p:cNvSpPr txBox="1">
            <a:spLocks/>
          </p:cNvSpPr>
          <p:nvPr/>
        </p:nvSpPr>
        <p:spPr>
          <a:xfrm>
            <a:off x="677334" y="1014330"/>
            <a:ext cx="8596668" cy="670432"/>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b="0" i="0" kern="1200">
                <a:solidFill>
                  <a:schemeClr val="accent1"/>
                </a:solidFill>
                <a:latin typeface="Nunito" pitchFamily="2" charset="77"/>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dirty="0">
                <a:solidFill>
                  <a:schemeClr val="tx1">
                    <a:lumMod val="50000"/>
                  </a:schemeClr>
                </a:solidFill>
              </a:rPr>
              <a:t>Program Outcomes</a:t>
            </a:r>
          </a:p>
        </p:txBody>
      </p:sp>
    </p:spTree>
    <p:extLst>
      <p:ext uri="{BB962C8B-B14F-4D97-AF65-F5344CB8AC3E}">
        <p14:creationId xmlns:p14="http://schemas.microsoft.com/office/powerpoint/2010/main" val="37056707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B50EDCDD-A93D-D51C-EFB0-13DF1D2608D5}"/>
              </a:ext>
            </a:extLst>
          </p:cNvPr>
          <p:cNvSpPr/>
          <p:nvPr/>
        </p:nvSpPr>
        <p:spPr>
          <a:xfrm>
            <a:off x="761591" y="2144985"/>
            <a:ext cx="2793982" cy="2793982"/>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Nunito" pitchFamily="2" charset="77"/>
            </a:endParaRPr>
          </a:p>
        </p:txBody>
      </p:sp>
      <p:sp>
        <p:nvSpPr>
          <p:cNvPr id="6" name="TextBox 5">
            <a:extLst>
              <a:ext uri="{FF2B5EF4-FFF2-40B4-BE49-F238E27FC236}">
                <a16:creationId xmlns:a16="http://schemas.microsoft.com/office/drawing/2014/main" id="{2F257CD7-277A-3AD1-0F19-E534F3E1AFA5}"/>
              </a:ext>
            </a:extLst>
          </p:cNvPr>
          <p:cNvSpPr txBox="1"/>
          <p:nvPr/>
        </p:nvSpPr>
        <p:spPr>
          <a:xfrm>
            <a:off x="1084003" y="4003926"/>
            <a:ext cx="2292927" cy="830997"/>
          </a:xfrm>
          <a:prstGeom prst="rect">
            <a:avLst/>
          </a:prstGeom>
          <a:noFill/>
        </p:spPr>
        <p:txBody>
          <a:bodyPr wrap="square" rtlCol="0">
            <a:spAutoFit/>
          </a:bodyPr>
          <a:lstStyle/>
          <a:p>
            <a:pPr algn="ctr"/>
            <a:r>
              <a:rPr lang="en-US" sz="2400" dirty="0">
                <a:solidFill>
                  <a:schemeClr val="bg1"/>
                </a:solidFill>
                <a:latin typeface="Nunito" pitchFamily="2" charset="77"/>
              </a:rPr>
              <a:t>Replace or delete!</a:t>
            </a:r>
          </a:p>
        </p:txBody>
      </p:sp>
      <p:sp>
        <p:nvSpPr>
          <p:cNvPr id="10" name="TextBox 9">
            <a:extLst>
              <a:ext uri="{FF2B5EF4-FFF2-40B4-BE49-F238E27FC236}">
                <a16:creationId xmlns:a16="http://schemas.microsoft.com/office/drawing/2014/main" id="{BDD0B10B-B33E-FD23-8001-9DB5DA5CCBE6}"/>
              </a:ext>
            </a:extLst>
          </p:cNvPr>
          <p:cNvSpPr txBox="1"/>
          <p:nvPr/>
        </p:nvSpPr>
        <p:spPr>
          <a:xfrm>
            <a:off x="4203151" y="2342749"/>
            <a:ext cx="6927272" cy="3877985"/>
          </a:xfrm>
          <a:prstGeom prst="rect">
            <a:avLst/>
          </a:prstGeom>
          <a:noFill/>
        </p:spPr>
        <p:txBody>
          <a:bodyPr wrap="square" lIns="91440" tIns="45720" rIns="91440" bIns="45720" rtlCol="0" anchor="t">
            <a:spAutoFit/>
          </a:bodyPr>
          <a:lstStyle/>
          <a:p>
            <a:pPr algn="ctr"/>
            <a:r>
              <a:rPr lang="en-US" sz="4000" u="none" strike="noStrike" dirty="0">
                <a:solidFill>
                  <a:srgbClr val="000000"/>
                </a:solidFill>
                <a:effectLst/>
                <a:latin typeface="Nunito" pitchFamily="2" charset="77"/>
                <a:cs typeface="Calibri"/>
              </a:rPr>
              <a:t>&lt;</a:t>
            </a:r>
            <a:r>
              <a:rPr lang="en-US" sz="4000" dirty="0">
                <a:solidFill>
                  <a:srgbClr val="000000"/>
                </a:solidFill>
                <a:latin typeface="Nunito" pitchFamily="2" charset="77"/>
                <a:cs typeface="Calibri"/>
              </a:rPr>
              <a:t>Additional quote</a:t>
            </a:r>
            <a:r>
              <a:rPr lang="en-US" sz="4000" u="none" strike="noStrike" dirty="0">
                <a:solidFill>
                  <a:srgbClr val="000000"/>
                </a:solidFill>
                <a:effectLst/>
                <a:latin typeface="Nunito" pitchFamily="2" charset="77"/>
                <a:cs typeface="Calibri"/>
              </a:rPr>
              <a:t> from coach, teacher, other LENA Grow staff</a:t>
            </a:r>
            <a:r>
              <a:rPr lang="en-US" sz="4000" dirty="0">
                <a:solidFill>
                  <a:srgbClr val="000000"/>
                </a:solidFill>
                <a:latin typeface="Nunito" pitchFamily="2" charset="77"/>
                <a:cs typeface="Calibri"/>
              </a:rPr>
              <a:t>, or parent/family&gt;</a:t>
            </a:r>
            <a:endParaRPr lang="en-US" sz="4000" dirty="0">
              <a:effectLst/>
              <a:latin typeface="Nunito" pitchFamily="2" charset="77"/>
              <a:cs typeface="Calibri"/>
            </a:endParaRPr>
          </a:p>
          <a:p>
            <a:br>
              <a:rPr lang="en-US" sz="4400" dirty="0">
                <a:effectLst/>
                <a:latin typeface="Nunito" pitchFamily="2" charset="77"/>
                <a:cs typeface="Calibri" panose="020F0502020204030204" pitchFamily="34" charset="0"/>
              </a:rPr>
            </a:br>
            <a:r>
              <a:rPr lang="en-US" sz="3200" dirty="0">
                <a:solidFill>
                  <a:srgbClr val="000000"/>
                </a:solidFill>
                <a:latin typeface="Nunito" pitchFamily="2" charset="77"/>
                <a:cs typeface="Calibri"/>
              </a:rPr>
              <a:t>&lt;Name</a:t>
            </a:r>
            <a:r>
              <a:rPr lang="en-US" sz="3200" u="none" strike="noStrike" dirty="0">
                <a:solidFill>
                  <a:srgbClr val="000000"/>
                </a:solidFill>
                <a:effectLst/>
                <a:latin typeface="Nunito" pitchFamily="2" charset="77"/>
                <a:cs typeface="Calibri"/>
              </a:rPr>
              <a:t> of staff </a:t>
            </a:r>
            <a:r>
              <a:rPr lang="en-US" sz="3200" dirty="0">
                <a:solidFill>
                  <a:srgbClr val="000000"/>
                </a:solidFill>
                <a:latin typeface="Nunito" pitchFamily="2" charset="77"/>
                <a:cs typeface="Calibri"/>
              </a:rPr>
              <a:t>member&gt;</a:t>
            </a:r>
            <a:br>
              <a:rPr lang="en-US" sz="3200" dirty="0">
                <a:latin typeface="Nunito" pitchFamily="2" charset="77"/>
                <a:cs typeface="Calibri"/>
              </a:rPr>
            </a:br>
            <a:r>
              <a:rPr lang="en-US" sz="3200" dirty="0">
                <a:solidFill>
                  <a:srgbClr val="000000"/>
                </a:solidFill>
                <a:latin typeface="Nunito" pitchFamily="2" charset="77"/>
                <a:cs typeface="Calibri"/>
              </a:rPr>
              <a:t>&lt;Job title/</a:t>
            </a:r>
            <a:r>
              <a:rPr lang="en-US" sz="3200" u="none" strike="noStrike" dirty="0">
                <a:solidFill>
                  <a:srgbClr val="000000"/>
                </a:solidFill>
                <a:effectLst/>
                <a:latin typeface="Nunito" pitchFamily="2" charset="77"/>
                <a:cs typeface="Calibri"/>
              </a:rPr>
              <a:t>position</a:t>
            </a:r>
            <a:r>
              <a:rPr lang="en-US" sz="3200" dirty="0">
                <a:solidFill>
                  <a:srgbClr val="000000"/>
                </a:solidFill>
                <a:latin typeface="Nunito" pitchFamily="2" charset="77"/>
                <a:cs typeface="Calibri"/>
              </a:rPr>
              <a:t>&gt;</a:t>
            </a:r>
            <a:br>
              <a:rPr lang="en-US" dirty="0">
                <a:latin typeface="Nunito" pitchFamily="2" charset="77"/>
                <a:cs typeface="Calibri" panose="020F0502020204030204" pitchFamily="34" charset="0"/>
              </a:rPr>
            </a:br>
            <a:endParaRPr lang="en-US" dirty="0">
              <a:latin typeface="Nunito" pitchFamily="2" charset="77"/>
              <a:cs typeface="Calibri" panose="020F0502020204030204" pitchFamily="34" charset="0"/>
            </a:endParaRPr>
          </a:p>
        </p:txBody>
      </p:sp>
      <p:pic>
        <p:nvPicPr>
          <p:cNvPr id="3" name="Picture 2">
            <a:extLst>
              <a:ext uri="{FF2B5EF4-FFF2-40B4-BE49-F238E27FC236}">
                <a16:creationId xmlns:a16="http://schemas.microsoft.com/office/drawing/2014/main" id="{6BC1026B-93DC-9625-8B48-EAC1BE2C1F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12886" y="1132106"/>
            <a:ext cx="7772400" cy="747939"/>
          </a:xfrm>
          <a:prstGeom prst="rect">
            <a:avLst/>
          </a:prstGeom>
        </p:spPr>
      </p:pic>
      <p:sp>
        <p:nvSpPr>
          <p:cNvPr id="20" name="Date Placeholder 19">
            <a:extLst>
              <a:ext uri="{FF2B5EF4-FFF2-40B4-BE49-F238E27FC236}">
                <a16:creationId xmlns:a16="http://schemas.microsoft.com/office/drawing/2014/main" id="{6F72EF48-8698-8EAF-7454-60279300F1F4}"/>
              </a:ext>
            </a:extLst>
          </p:cNvPr>
          <p:cNvSpPr>
            <a:spLocks noGrp="1"/>
          </p:cNvSpPr>
          <p:nvPr>
            <p:ph type="dt" sz="half" idx="10"/>
          </p:nvPr>
        </p:nvSpPr>
        <p:spPr/>
        <p:txBody>
          <a:bodyPr/>
          <a:lstStyle/>
          <a:p>
            <a:fld id="{3EAD6AD7-DCA1-5D44-B8F5-8A76512C86C9}" type="datetime1">
              <a:rPr lang="en-US" smtClean="0">
                <a:latin typeface="Nunito" pitchFamily="2" charset="77"/>
              </a:rPr>
              <a:t>9/18/26</a:t>
            </a:fld>
            <a:endParaRPr lang="en-US" dirty="0">
              <a:latin typeface="Nunito" pitchFamily="2" charset="77"/>
            </a:endParaRPr>
          </a:p>
        </p:txBody>
      </p:sp>
    </p:spTree>
    <p:extLst>
      <p:ext uri="{BB962C8B-B14F-4D97-AF65-F5344CB8AC3E}">
        <p14:creationId xmlns:p14="http://schemas.microsoft.com/office/powerpoint/2010/main" val="36789300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0A54B-C42A-36DD-B68A-8B70439ADD63}"/>
              </a:ext>
            </a:extLst>
          </p:cNvPr>
          <p:cNvSpPr>
            <a:spLocks noGrp="1"/>
          </p:cNvSpPr>
          <p:nvPr>
            <p:ph type="title"/>
          </p:nvPr>
        </p:nvSpPr>
        <p:spPr>
          <a:xfrm>
            <a:off x="658320" y="938259"/>
            <a:ext cx="10515600" cy="1177733"/>
          </a:xfrm>
        </p:spPr>
        <p:txBody>
          <a:bodyPr/>
          <a:lstStyle/>
          <a:p>
            <a:r>
              <a:rPr lang="en-US" b="1" dirty="0">
                <a:solidFill>
                  <a:schemeClr val="tx1">
                    <a:lumMod val="50000"/>
                  </a:schemeClr>
                </a:solidFill>
              </a:rPr>
              <a:t>Educational Impact </a:t>
            </a:r>
          </a:p>
        </p:txBody>
      </p:sp>
      <p:sp>
        <p:nvSpPr>
          <p:cNvPr id="4" name="Content Placeholder 3">
            <a:extLst>
              <a:ext uri="{FF2B5EF4-FFF2-40B4-BE49-F238E27FC236}">
                <a16:creationId xmlns:a16="http://schemas.microsoft.com/office/drawing/2014/main" id="{43AB2397-8C65-057F-9DCD-F921A5ED976C}"/>
              </a:ext>
            </a:extLst>
          </p:cNvPr>
          <p:cNvSpPr>
            <a:spLocks noGrp="1"/>
          </p:cNvSpPr>
          <p:nvPr>
            <p:ph idx="1"/>
          </p:nvPr>
        </p:nvSpPr>
        <p:spPr>
          <a:xfrm>
            <a:off x="677334" y="2160589"/>
            <a:ext cx="4540125" cy="3880773"/>
          </a:xfrm>
        </p:spPr>
        <p:txBody>
          <a:bodyPr vert="horz" lIns="91440" tIns="45720" rIns="91440" bIns="45720" rtlCol="0" anchor="t">
            <a:normAutofit/>
          </a:bodyPr>
          <a:lstStyle/>
          <a:p>
            <a:pPr marL="0" indent="0">
              <a:buNone/>
            </a:pPr>
            <a:r>
              <a:rPr lang="en-US" sz="2800" dirty="0">
                <a:solidFill>
                  <a:schemeClr val="tx1">
                    <a:lumMod val="50000"/>
                  </a:schemeClr>
                </a:solidFill>
                <a:cs typeface="Calibri Light"/>
              </a:rPr>
              <a:t>Impact of programming continues to increase as each teacher applies what they learned in LENA Grow throughout their career.</a:t>
            </a:r>
          </a:p>
        </p:txBody>
      </p:sp>
      <p:pic>
        <p:nvPicPr>
          <p:cNvPr id="7" name="Picture 6" descr="A picture containing person, table, indoor, food&#10;&#10;Description automatically generated">
            <a:extLst>
              <a:ext uri="{FF2B5EF4-FFF2-40B4-BE49-F238E27FC236}">
                <a16:creationId xmlns:a16="http://schemas.microsoft.com/office/drawing/2014/main" id="{1FC18A82-0DE8-0A1F-94E5-F1DB943433F4}"/>
              </a:ext>
            </a:extLst>
          </p:cNvPr>
          <p:cNvPicPr>
            <a:picLocks noChangeAspect="1"/>
          </p:cNvPicPr>
          <p:nvPr/>
        </p:nvPicPr>
        <p:blipFill rotWithShape="1">
          <a:blip r:embed="rId3">
            <a:extLst>
              <a:ext uri="{28A0092B-C50C-407E-A947-70E740481C1C}">
                <a14:useLocalDpi xmlns:a14="http://schemas.microsoft.com/office/drawing/2010/main" val="0"/>
              </a:ext>
            </a:extLst>
          </a:blip>
          <a:srcRect l="1634" r="22549"/>
          <a:stretch/>
        </p:blipFill>
        <p:spPr>
          <a:xfrm>
            <a:off x="5821786" y="1689631"/>
            <a:ext cx="5711894" cy="4230110"/>
          </a:xfrm>
          <a:prstGeom prst="roundRect">
            <a:avLst/>
          </a:prstGeom>
        </p:spPr>
      </p:pic>
      <p:sp>
        <p:nvSpPr>
          <p:cNvPr id="16" name="Date Placeholder 15">
            <a:extLst>
              <a:ext uri="{FF2B5EF4-FFF2-40B4-BE49-F238E27FC236}">
                <a16:creationId xmlns:a16="http://schemas.microsoft.com/office/drawing/2014/main" id="{C99E5830-5910-7F37-80C1-D1E0DD95C6C7}"/>
              </a:ext>
            </a:extLst>
          </p:cNvPr>
          <p:cNvSpPr>
            <a:spLocks noGrp="1"/>
          </p:cNvSpPr>
          <p:nvPr>
            <p:ph type="dt" sz="half" idx="10"/>
          </p:nvPr>
        </p:nvSpPr>
        <p:spPr/>
        <p:txBody>
          <a:bodyPr/>
          <a:lstStyle/>
          <a:p>
            <a:fld id="{50F5CA83-FA76-3140-A4B6-3CE1162E55EC}" type="datetime1">
              <a:rPr lang="en-US" smtClean="0">
                <a:latin typeface="Nunito" pitchFamily="2" charset="77"/>
              </a:rPr>
              <a:t>9/18/26</a:t>
            </a:fld>
            <a:endParaRPr lang="en-US" dirty="0">
              <a:latin typeface="Nunito" pitchFamily="2" charset="77"/>
            </a:endParaRPr>
          </a:p>
        </p:txBody>
      </p:sp>
      <p:sp>
        <p:nvSpPr>
          <p:cNvPr id="17" name="Slide Number Placeholder 16">
            <a:extLst>
              <a:ext uri="{FF2B5EF4-FFF2-40B4-BE49-F238E27FC236}">
                <a16:creationId xmlns:a16="http://schemas.microsoft.com/office/drawing/2014/main" id="{48BC0174-336A-807A-B6D5-6243D92252AD}"/>
              </a:ext>
            </a:extLst>
          </p:cNvPr>
          <p:cNvSpPr>
            <a:spLocks noGrp="1"/>
          </p:cNvSpPr>
          <p:nvPr>
            <p:ph type="sldNum" sz="quarter" idx="12"/>
          </p:nvPr>
        </p:nvSpPr>
        <p:spPr>
          <a:xfrm>
            <a:off x="8590663" y="6041362"/>
            <a:ext cx="683339" cy="365125"/>
          </a:xfrm>
          <a:prstGeom prst="rect">
            <a:avLst/>
          </a:prstGeom>
        </p:spPr>
        <p:txBody>
          <a:bodyPr vert="horz" lIns="91440" tIns="45720" rIns="91440" bIns="45720" rtlCol="0" anchor="ctr"/>
          <a:lstStyle>
            <a:defPPr>
              <a:defRPr lang="en-US"/>
            </a:defPPr>
            <a:lvl1pPr marL="0" algn="r" defTabSz="914400" rtl="0" eaLnBrk="1" latinLnBrk="0" hangingPunct="1">
              <a:defRPr sz="900" b="0" i="0" kern="1200">
                <a:solidFill>
                  <a:schemeClr val="accent1"/>
                </a:solidFill>
                <a:latin typeface="Nunito"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57F1E4F-1CFF-5643-939E-217C01CDF565}" type="slidenum">
              <a:rPr lang="en-US" smtClean="0"/>
              <a:pPr/>
              <a:t>15</a:t>
            </a:fld>
            <a:endParaRPr lang="en-US"/>
          </a:p>
        </p:txBody>
      </p:sp>
      <p:sp>
        <p:nvSpPr>
          <p:cNvPr id="3" name="TextBox 2">
            <a:extLst>
              <a:ext uri="{FF2B5EF4-FFF2-40B4-BE49-F238E27FC236}">
                <a16:creationId xmlns:a16="http://schemas.microsoft.com/office/drawing/2014/main" id="{69F1A551-8842-7F4E-F779-1B1CE32FD400}"/>
              </a:ext>
            </a:extLst>
          </p:cNvPr>
          <p:cNvSpPr txBox="1"/>
          <p:nvPr/>
        </p:nvSpPr>
        <p:spPr>
          <a:xfrm>
            <a:off x="6433550" y="3612874"/>
            <a:ext cx="1894611" cy="707886"/>
          </a:xfrm>
          <a:prstGeom prst="rect">
            <a:avLst/>
          </a:prstGeom>
          <a:noFill/>
        </p:spPr>
        <p:txBody>
          <a:bodyPr wrap="square" rtlCol="0">
            <a:spAutoFit/>
          </a:bodyPr>
          <a:lstStyle/>
          <a:p>
            <a:pPr algn="ctr"/>
            <a:r>
              <a:rPr lang="en-US" sz="2000" dirty="0">
                <a:solidFill>
                  <a:schemeClr val="bg1"/>
                </a:solidFill>
                <a:latin typeface="Nunito" pitchFamily="2" charset="77"/>
              </a:rPr>
              <a:t>Replace or delete!</a:t>
            </a:r>
          </a:p>
        </p:txBody>
      </p:sp>
    </p:spTree>
    <p:extLst>
      <p:ext uri="{BB962C8B-B14F-4D97-AF65-F5344CB8AC3E}">
        <p14:creationId xmlns:p14="http://schemas.microsoft.com/office/powerpoint/2010/main" val="6858735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person, outdoor, tree, child&#10;&#10;Description automatically generated">
            <a:extLst>
              <a:ext uri="{FF2B5EF4-FFF2-40B4-BE49-F238E27FC236}">
                <a16:creationId xmlns:a16="http://schemas.microsoft.com/office/drawing/2014/main" id="{35214B1F-3A42-F39E-F0DA-A45FB62F6F50}"/>
              </a:ext>
            </a:extLst>
          </p:cNvPr>
          <p:cNvPicPr>
            <a:picLocks noChangeAspect="1"/>
          </p:cNvPicPr>
          <p:nvPr/>
        </p:nvPicPr>
        <p:blipFill rotWithShape="1">
          <a:blip r:embed="rId3">
            <a:extLst>
              <a:ext uri="{28A0092B-C50C-407E-A947-70E740481C1C}">
                <a14:useLocalDpi xmlns:a14="http://schemas.microsoft.com/office/drawing/2010/main" val="0"/>
              </a:ext>
            </a:extLst>
          </a:blip>
          <a:srcRect t="30240" b="10463"/>
          <a:stretch/>
        </p:blipFill>
        <p:spPr>
          <a:xfrm>
            <a:off x="838200" y="1902511"/>
            <a:ext cx="10515600" cy="4162217"/>
          </a:xfrm>
          <a:prstGeom prst="roundRect">
            <a:avLst/>
          </a:prstGeom>
          <a:noFill/>
        </p:spPr>
      </p:pic>
      <p:pic>
        <p:nvPicPr>
          <p:cNvPr id="2" name="Picture 1">
            <a:extLst>
              <a:ext uri="{FF2B5EF4-FFF2-40B4-BE49-F238E27FC236}">
                <a16:creationId xmlns:a16="http://schemas.microsoft.com/office/drawing/2014/main" id="{EE4FC409-396A-CA9A-A7A7-FAE7085C02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52726" y="1029112"/>
            <a:ext cx="7772400" cy="747939"/>
          </a:xfrm>
          <a:prstGeom prst="rect">
            <a:avLst/>
          </a:prstGeom>
        </p:spPr>
      </p:pic>
      <p:sp>
        <p:nvSpPr>
          <p:cNvPr id="18" name="Date Placeholder 17">
            <a:extLst>
              <a:ext uri="{FF2B5EF4-FFF2-40B4-BE49-F238E27FC236}">
                <a16:creationId xmlns:a16="http://schemas.microsoft.com/office/drawing/2014/main" id="{5B1381A8-2252-4B68-4128-4037478305E5}"/>
              </a:ext>
            </a:extLst>
          </p:cNvPr>
          <p:cNvSpPr>
            <a:spLocks noGrp="1"/>
          </p:cNvSpPr>
          <p:nvPr>
            <p:ph type="dt" sz="half" idx="10"/>
          </p:nvPr>
        </p:nvSpPr>
        <p:spPr/>
        <p:txBody>
          <a:bodyPr/>
          <a:lstStyle/>
          <a:p>
            <a:fld id="{48D3DFE7-A7CB-B046-B43E-3966D60A1B4F}" type="datetime1">
              <a:rPr lang="en-US" smtClean="0">
                <a:latin typeface="Nunito" pitchFamily="2" charset="77"/>
              </a:rPr>
              <a:t>9/18/26</a:t>
            </a:fld>
            <a:endParaRPr lang="en-US" dirty="0">
              <a:latin typeface="Nunito" pitchFamily="2" charset="77"/>
            </a:endParaRPr>
          </a:p>
        </p:txBody>
      </p:sp>
    </p:spTree>
    <p:extLst>
      <p:ext uri="{BB962C8B-B14F-4D97-AF65-F5344CB8AC3E}">
        <p14:creationId xmlns:p14="http://schemas.microsoft.com/office/powerpoint/2010/main" val="42829803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5AA3D-69AA-D5F9-BF77-E68556DE36FF}"/>
              </a:ext>
            </a:extLst>
          </p:cNvPr>
          <p:cNvSpPr>
            <a:spLocks noGrp="1"/>
          </p:cNvSpPr>
          <p:nvPr>
            <p:ph type="title"/>
          </p:nvPr>
        </p:nvSpPr>
        <p:spPr>
          <a:xfrm>
            <a:off x="749701" y="952876"/>
            <a:ext cx="10515600" cy="1177733"/>
          </a:xfrm>
        </p:spPr>
        <p:txBody>
          <a:bodyPr/>
          <a:lstStyle/>
          <a:p>
            <a:r>
              <a:rPr lang="en-US" b="1" dirty="0">
                <a:solidFill>
                  <a:schemeClr val="tx1">
                    <a:lumMod val="50000"/>
                  </a:schemeClr>
                </a:solidFill>
              </a:rPr>
              <a:t>You can help!</a:t>
            </a:r>
          </a:p>
        </p:txBody>
      </p:sp>
      <p:sp>
        <p:nvSpPr>
          <p:cNvPr id="4" name="Content Placeholder 3">
            <a:extLst>
              <a:ext uri="{FF2B5EF4-FFF2-40B4-BE49-F238E27FC236}">
                <a16:creationId xmlns:a16="http://schemas.microsoft.com/office/drawing/2014/main" id="{49AB0DA1-B254-C2CE-EB93-F773A56EAD6A}"/>
              </a:ext>
            </a:extLst>
          </p:cNvPr>
          <p:cNvSpPr>
            <a:spLocks noGrp="1"/>
          </p:cNvSpPr>
          <p:nvPr>
            <p:ph idx="1"/>
          </p:nvPr>
        </p:nvSpPr>
        <p:spPr>
          <a:xfrm>
            <a:off x="677334" y="2160589"/>
            <a:ext cx="5293160" cy="3880773"/>
          </a:xfrm>
        </p:spPr>
        <p:txBody>
          <a:bodyPr vert="horz" lIns="91440" tIns="45720" rIns="91440" bIns="45720" rtlCol="0" anchor="t">
            <a:normAutofit/>
          </a:bodyPr>
          <a:lstStyle/>
          <a:p>
            <a:pPr marL="0" indent="0">
              <a:buNone/>
            </a:pPr>
            <a:r>
              <a:rPr lang="en-US" sz="3200" u="none" strike="noStrike" dirty="0">
                <a:effectLst/>
                <a:cs typeface="Calibri"/>
              </a:rPr>
              <a:t>Your support will offset the &lt;startup&gt; costs in &lt;Year 1&gt;. </a:t>
            </a:r>
            <a:br>
              <a:rPr lang="en-US" sz="3200" u="none" strike="noStrike" dirty="0">
                <a:effectLst/>
                <a:cs typeface="Calibri" panose="020F0502020204030204" pitchFamily="34" charset="0"/>
              </a:rPr>
            </a:br>
            <a:r>
              <a:rPr lang="en-US" sz="3200" u="none" strike="noStrike" dirty="0">
                <a:effectLst/>
                <a:cs typeface="Calibri"/>
              </a:rPr>
              <a:t>Your funding will…</a:t>
            </a:r>
          </a:p>
          <a:p>
            <a:r>
              <a:rPr lang="en-US" sz="3200" u="none" strike="noStrike" dirty="0">
                <a:effectLst/>
                <a:cs typeface="Calibri"/>
              </a:rPr>
              <a:t>Impact &lt;100&gt; children</a:t>
            </a:r>
            <a:r>
              <a:rPr lang="en-US" sz="3200" dirty="0">
                <a:cs typeface="Calibri"/>
              </a:rPr>
              <a:t>.</a:t>
            </a:r>
            <a:endParaRPr lang="en-US" sz="3200" u="none" strike="noStrike" dirty="0">
              <a:effectLst/>
              <a:cs typeface="Calibri" panose="020F0502020204030204" pitchFamily="34" charset="0"/>
            </a:endParaRPr>
          </a:p>
          <a:p>
            <a:r>
              <a:rPr lang="en-US" sz="3200" u="none" strike="noStrike" dirty="0">
                <a:effectLst/>
                <a:cs typeface="Calibri"/>
              </a:rPr>
              <a:t>Support &lt;10 teachers&gt; in the upcoming year.</a:t>
            </a:r>
            <a:endParaRPr lang="en-US" sz="3200" dirty="0">
              <a:effectLst/>
              <a:cs typeface="Calibri"/>
            </a:endParaRPr>
          </a:p>
          <a:p>
            <a:endParaRPr lang="en-US" sz="3200" dirty="0">
              <a:cs typeface="Calibri" panose="020F0502020204030204" pitchFamily="34" charset="0"/>
            </a:endParaRPr>
          </a:p>
        </p:txBody>
      </p:sp>
      <p:sp>
        <p:nvSpPr>
          <p:cNvPr id="16" name="Date Placeholder 15">
            <a:extLst>
              <a:ext uri="{FF2B5EF4-FFF2-40B4-BE49-F238E27FC236}">
                <a16:creationId xmlns:a16="http://schemas.microsoft.com/office/drawing/2014/main" id="{B5B3F5B9-842C-8528-3282-90E36EA8E487}"/>
              </a:ext>
            </a:extLst>
          </p:cNvPr>
          <p:cNvSpPr>
            <a:spLocks noGrp="1"/>
          </p:cNvSpPr>
          <p:nvPr>
            <p:ph type="dt" sz="half" idx="10"/>
          </p:nvPr>
        </p:nvSpPr>
        <p:spPr/>
        <p:txBody>
          <a:bodyPr/>
          <a:lstStyle/>
          <a:p>
            <a:fld id="{E95159CC-057D-084F-A100-410C91EBD21A}" type="datetime1">
              <a:rPr lang="en-US" smtClean="0">
                <a:latin typeface="Nunito" pitchFamily="2" charset="77"/>
              </a:rPr>
              <a:t>9/18/26</a:t>
            </a:fld>
            <a:endParaRPr lang="en-US" dirty="0">
              <a:latin typeface="Nunito" pitchFamily="2" charset="77"/>
            </a:endParaRPr>
          </a:p>
        </p:txBody>
      </p:sp>
      <p:sp>
        <p:nvSpPr>
          <p:cNvPr id="17" name="Slide Number Placeholder 16">
            <a:extLst>
              <a:ext uri="{FF2B5EF4-FFF2-40B4-BE49-F238E27FC236}">
                <a16:creationId xmlns:a16="http://schemas.microsoft.com/office/drawing/2014/main" id="{2F57C4A3-DB42-F792-B1E9-CCFBB485642E}"/>
              </a:ext>
            </a:extLst>
          </p:cNvPr>
          <p:cNvSpPr>
            <a:spLocks noGrp="1"/>
          </p:cNvSpPr>
          <p:nvPr>
            <p:ph type="sldNum" sz="quarter" idx="12"/>
          </p:nvPr>
        </p:nvSpPr>
        <p:spPr>
          <a:xfrm>
            <a:off x="8590663" y="6041362"/>
            <a:ext cx="683339" cy="365125"/>
          </a:xfrm>
          <a:prstGeom prst="rect">
            <a:avLst/>
          </a:prstGeom>
        </p:spPr>
        <p:txBody>
          <a:bodyPr vert="horz" lIns="91440" tIns="45720" rIns="91440" bIns="45720" rtlCol="0" anchor="ctr"/>
          <a:lstStyle>
            <a:defPPr>
              <a:defRPr lang="en-US"/>
            </a:defPPr>
            <a:lvl1pPr marL="0" algn="r" defTabSz="914400" rtl="0" eaLnBrk="1" latinLnBrk="0" hangingPunct="1">
              <a:defRPr sz="900" b="0" i="0" kern="1200">
                <a:solidFill>
                  <a:schemeClr val="accent1"/>
                </a:solidFill>
                <a:latin typeface="Nunito"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57F1E4F-1CFF-5643-939E-217C01CDF565}" type="slidenum">
              <a:rPr lang="en-US" smtClean="0"/>
              <a:pPr/>
              <a:t>17</a:t>
            </a:fld>
            <a:endParaRPr lang="en-US"/>
          </a:p>
        </p:txBody>
      </p:sp>
      <p:pic>
        <p:nvPicPr>
          <p:cNvPr id="5" name="Picture 4">
            <a:extLst>
              <a:ext uri="{FF2B5EF4-FFF2-40B4-BE49-F238E27FC236}">
                <a16:creationId xmlns:a16="http://schemas.microsoft.com/office/drawing/2014/main" id="{6F7F9448-ABA7-0FCB-4F20-FF2B80AC9492}"/>
              </a:ext>
            </a:extLst>
          </p:cNvPr>
          <p:cNvPicPr>
            <a:picLocks noChangeAspect="1"/>
          </p:cNvPicPr>
          <p:nvPr/>
        </p:nvPicPr>
        <p:blipFill>
          <a:blip r:embed="rId3">
            <a:extLst>
              <a:ext uri="{28A0092B-C50C-407E-A947-70E740481C1C}">
                <a14:useLocalDpi xmlns:a14="http://schemas.microsoft.com/office/drawing/2010/main" val="0"/>
              </a:ext>
            </a:extLst>
          </a:blip>
          <a:srcRect l="12658"/>
          <a:stretch>
            <a:fillRect/>
          </a:stretch>
        </p:blipFill>
        <p:spPr>
          <a:xfrm>
            <a:off x="6221509" y="1506071"/>
            <a:ext cx="5205800" cy="4241342"/>
          </a:xfrm>
          <a:prstGeom prst="roundRect">
            <a:avLst/>
          </a:prstGeom>
        </p:spPr>
      </p:pic>
    </p:spTree>
    <p:extLst>
      <p:ext uri="{BB962C8B-B14F-4D97-AF65-F5344CB8AC3E}">
        <p14:creationId xmlns:p14="http://schemas.microsoft.com/office/powerpoint/2010/main" val="3802081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F9923A47-1ACD-564E-8054-B64648E2583C}"/>
              </a:ext>
            </a:extLst>
          </p:cNvPr>
          <p:cNvSpPr txBox="1">
            <a:spLocks/>
          </p:cNvSpPr>
          <p:nvPr/>
        </p:nvSpPr>
        <p:spPr>
          <a:xfrm>
            <a:off x="4284040" y="1083646"/>
            <a:ext cx="3623915" cy="1098905"/>
          </a:xfrm>
          <a:prstGeom prst="rect">
            <a:avLst/>
          </a:prstGeom>
        </p:spPr>
        <p:txBody>
          <a:bodyPr>
            <a:normAutofit fontScale="97500"/>
          </a:bodyPr>
          <a:lstStyle>
            <a:lvl1pPr algn="l" defTabSz="914400" rtl="0" eaLnBrk="1" latinLnBrk="0" hangingPunct="1">
              <a:lnSpc>
                <a:spcPct val="90000"/>
              </a:lnSpc>
              <a:spcBef>
                <a:spcPct val="0"/>
              </a:spcBef>
              <a:buNone/>
              <a:defRPr sz="4800" b="1" i="0" kern="1200">
                <a:solidFill>
                  <a:schemeClr val="tx1">
                    <a:lumMod val="75000"/>
                  </a:schemeClr>
                </a:solidFill>
                <a:latin typeface="+mn-lt"/>
                <a:ea typeface="Arial Narrow" panose="020B0604020202020204" pitchFamily="34" charset="0"/>
                <a:cs typeface="Arial Narrow" panose="020B0604020202020204" pitchFamily="34" charset="0"/>
              </a:defRPr>
            </a:lvl1pPr>
          </a:lstStyle>
          <a:p>
            <a:pPr algn="ctr"/>
            <a:r>
              <a:rPr lang="en-US" dirty="0">
                <a:solidFill>
                  <a:schemeClr val="tx1">
                    <a:lumMod val="50000"/>
                  </a:schemeClr>
                </a:solidFill>
                <a:latin typeface="Nunito" pitchFamily="2" charset="77"/>
              </a:rPr>
              <a:t>Thank you!</a:t>
            </a:r>
          </a:p>
        </p:txBody>
      </p:sp>
      <p:pic>
        <p:nvPicPr>
          <p:cNvPr id="4" name="Picture 3">
            <a:extLst>
              <a:ext uri="{FF2B5EF4-FFF2-40B4-BE49-F238E27FC236}">
                <a16:creationId xmlns:a16="http://schemas.microsoft.com/office/drawing/2014/main" id="{3874ECBF-1386-E046-8448-171897CB38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66985" y="5625395"/>
            <a:ext cx="1658030" cy="693005"/>
          </a:xfrm>
          <a:prstGeom prst="rect">
            <a:avLst/>
          </a:prstGeom>
        </p:spPr>
      </p:pic>
      <p:pic>
        <p:nvPicPr>
          <p:cNvPr id="5" name="Picture 4">
            <a:extLst>
              <a:ext uri="{FF2B5EF4-FFF2-40B4-BE49-F238E27FC236}">
                <a16:creationId xmlns:a16="http://schemas.microsoft.com/office/drawing/2014/main" id="{7DCC5301-D047-E64E-9D2D-84D6BF9D12B2}"/>
              </a:ext>
            </a:extLst>
          </p:cNvPr>
          <p:cNvPicPr>
            <a:picLocks noChangeAspect="1"/>
          </p:cNvPicPr>
          <p:nvPr/>
        </p:nvPicPr>
        <p:blipFill rotWithShape="1">
          <a:blip r:embed="rId4">
            <a:extLst>
              <a:ext uri="{28A0092B-C50C-407E-A947-70E740481C1C}">
                <a14:useLocalDpi xmlns:a14="http://schemas.microsoft.com/office/drawing/2010/main" val="0"/>
              </a:ext>
            </a:extLst>
          </a:blip>
          <a:srcRect l="2149" t="6530"/>
          <a:stretch/>
        </p:blipFill>
        <p:spPr>
          <a:xfrm>
            <a:off x="3464720" y="1990827"/>
            <a:ext cx="5262559" cy="3487400"/>
          </a:xfrm>
          <a:prstGeom prst="roundRect">
            <a:avLst/>
          </a:prstGeom>
          <a:effectLst/>
        </p:spPr>
      </p:pic>
      <p:sp>
        <p:nvSpPr>
          <p:cNvPr id="9" name="Date Placeholder 8">
            <a:extLst>
              <a:ext uri="{FF2B5EF4-FFF2-40B4-BE49-F238E27FC236}">
                <a16:creationId xmlns:a16="http://schemas.microsoft.com/office/drawing/2014/main" id="{A4BCFFD1-A411-20E5-D635-E07FB1F59EF1}"/>
              </a:ext>
            </a:extLst>
          </p:cNvPr>
          <p:cNvSpPr>
            <a:spLocks noGrp="1"/>
          </p:cNvSpPr>
          <p:nvPr>
            <p:ph type="dt" sz="half" idx="10"/>
          </p:nvPr>
        </p:nvSpPr>
        <p:spPr/>
        <p:txBody>
          <a:bodyPr/>
          <a:lstStyle/>
          <a:p>
            <a:fld id="{015145F7-4853-1B4B-AA7A-F3DE49F79BEE}" type="datetime1">
              <a:rPr lang="en-US" smtClean="0">
                <a:latin typeface="Nunito" pitchFamily="2" charset="77"/>
              </a:rPr>
              <a:t>9/18/26</a:t>
            </a:fld>
            <a:endParaRPr lang="en-US" dirty="0">
              <a:latin typeface="Nunito" pitchFamily="2" charset="77"/>
            </a:endParaRPr>
          </a:p>
        </p:txBody>
      </p:sp>
    </p:spTree>
    <p:extLst>
      <p:ext uri="{BB962C8B-B14F-4D97-AF65-F5344CB8AC3E}">
        <p14:creationId xmlns:p14="http://schemas.microsoft.com/office/powerpoint/2010/main" val="989495567"/>
      </p:ext>
    </p:extLst>
  </p:cSld>
  <p:clrMapOvr>
    <a:masterClrMapping/>
  </p:clrMapOvr>
</p:sld>
</file>

<file path=ppt/theme/theme1.xml><?xml version="1.0" encoding="utf-8"?>
<a:theme xmlns:a="http://schemas.openxmlformats.org/drawingml/2006/main" name="Office Theme">
  <a:themeElements>
    <a:clrScheme name="LENA">
      <a:dk1>
        <a:srgbClr val="505050"/>
      </a:dk1>
      <a:lt1>
        <a:srgbClr val="FFFFFF"/>
      </a:lt1>
      <a:dk2>
        <a:srgbClr val="472B59"/>
      </a:dk2>
      <a:lt2>
        <a:srgbClr val="A0A0A0"/>
      </a:lt2>
      <a:accent1>
        <a:srgbClr val="7F3F98"/>
      </a:accent1>
      <a:accent2>
        <a:srgbClr val="FBB040"/>
      </a:accent2>
      <a:accent3>
        <a:srgbClr val="28A9E1"/>
      </a:accent3>
      <a:accent4>
        <a:srgbClr val="F15928"/>
      </a:accent4>
      <a:accent5>
        <a:srgbClr val="8DC63F"/>
      </a:accent5>
      <a:accent6>
        <a:srgbClr val="565E9E"/>
      </a:accent6>
      <a:hlink>
        <a:srgbClr val="D34B9B"/>
      </a:hlink>
      <a:folHlink>
        <a:srgbClr val="7D7D7D"/>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61A6EBD7-FAD2-EB44-AAAD-9D8FC522ADC7}" vid="{2B337FCC-02EE-A645-AE1D-912AA73F838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a62327c-e8cd-48e9-a972-74c2976ab65a">
      <Terms xmlns="http://schemas.microsoft.com/office/infopath/2007/PartnerControls"/>
    </lcf76f155ced4ddcb4097134ff3c332f>
    <TaxCatchAll xmlns="ce5d865e-659c-4827-ad51-9aaaf0a99187" xsi:nil="true"/>
    <Date xmlns="8a62327c-e8cd-48e9-a972-74c2976ab65a">2023-05-18T07:00:00+00:00</Dat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D30E2C38FA96244BB2B92A435A4EAB2" ma:contentTypeVersion="15" ma:contentTypeDescription="Create a new document." ma:contentTypeScope="" ma:versionID="7ac8ac782673e9d38142701fd8ee0706">
  <xsd:schema xmlns:xsd="http://www.w3.org/2001/XMLSchema" xmlns:xs="http://www.w3.org/2001/XMLSchema" xmlns:p="http://schemas.microsoft.com/office/2006/metadata/properties" xmlns:ns2="8a62327c-e8cd-48e9-a972-74c2976ab65a" xmlns:ns3="ce5d865e-659c-4827-ad51-9aaaf0a99187" targetNamespace="http://schemas.microsoft.com/office/2006/metadata/properties" ma:root="true" ma:fieldsID="56f9edec6a2fea6e489e961d862722cf" ns2:_="" ns3:_="">
    <xsd:import namespace="8a62327c-e8cd-48e9-a972-74c2976ab65a"/>
    <xsd:import namespace="ce5d865e-659c-4827-ad51-9aaaf0a9918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ObjectDetectorVersions" minOccurs="0"/>
                <xsd:element ref="ns2: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62327c-e8cd-48e9-a972-74c2976ab65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464c68f6-6a6e-4cf7-bded-cff2250b109e"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Date" ma:index="22" nillable="true" ma:displayName="Date Updated" ma:format="DateOnly" ma:internalNam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ce5d865e-659c-4827-ad51-9aaaf0a9918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bb323ad3-c4f0-4742-8ff1-f1a516a6aa89}" ma:internalName="TaxCatchAll" ma:showField="CatchAllData" ma:web="ce5d865e-659c-4827-ad51-9aaaf0a9918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87BD964-DF54-499D-AC62-DC68351B41F0}">
  <ds:schemaRefs>
    <ds:schemaRef ds:uri="http://schemas.openxmlformats.org/package/2006/metadata/core-properties"/>
    <ds:schemaRef ds:uri="http://schemas.microsoft.com/office/2006/documentManagement/types"/>
    <ds:schemaRef ds:uri="ce5d865e-659c-4827-ad51-9aaaf0a99187"/>
    <ds:schemaRef ds:uri="8a62327c-e8cd-48e9-a972-74c2976ab65a"/>
    <ds:schemaRef ds:uri="http://purl.org/dc/elements/1.1/"/>
    <ds:schemaRef ds:uri="http://purl.org/dc/dcmitype/"/>
    <ds:schemaRef ds:uri="http://www.w3.org/XML/1998/namespace"/>
    <ds:schemaRef ds:uri="http://purl.org/dc/terms/"/>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B0979BA5-B056-4DA4-A9C6-A9595B6649B8}">
  <ds:schemaRefs>
    <ds:schemaRef ds:uri="http://schemas.microsoft.com/sharepoint/v3/contenttype/forms"/>
  </ds:schemaRefs>
</ds:datastoreItem>
</file>

<file path=customXml/itemProps3.xml><?xml version="1.0" encoding="utf-8"?>
<ds:datastoreItem xmlns:ds="http://schemas.openxmlformats.org/officeDocument/2006/customXml" ds:itemID="{C03451C4-91CB-44CC-8A92-D90AB7D497C6}">
  <ds:schemaRefs>
    <ds:schemaRef ds:uri="8a62327c-e8cd-48e9-a972-74c2976ab65a"/>
    <ds:schemaRef ds:uri="ce5d865e-659c-4827-ad51-9aaaf0a9918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534</TotalTime>
  <Words>2039</Words>
  <Application>Microsoft Macintosh PowerPoint</Application>
  <PresentationFormat>Widescreen</PresentationFormat>
  <Paragraphs>205</Paragraphs>
  <Slides>18</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Calibri Light</vt:lpstr>
      <vt:lpstr>Nunito</vt:lpstr>
      <vt:lpstr>Roboto-Light</vt:lpstr>
      <vt:lpstr>Roboto,Bold</vt:lpstr>
      <vt:lpstr>Office Theme</vt:lpstr>
      <vt:lpstr>&lt;Your Program Name&gt; &lt;Program mission or vision statement&gt; &lt;Program dates&gt;</vt:lpstr>
      <vt:lpstr>PowerPoint Presentation</vt:lpstr>
      <vt:lpstr>What is LENA Grow?</vt:lpstr>
      <vt:lpstr>How Does LENA Grow Work?</vt:lpstr>
      <vt:lpstr>LENA Grow Outcomes</vt:lpstr>
      <vt:lpstr>&lt;Program Title&gt;</vt:lpstr>
      <vt:lpstr>Program Milestones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Educational Impact </vt:lpstr>
      <vt:lpstr>PowerPoint Presentation</vt:lpstr>
      <vt:lpstr>You can help!</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Nadya Lyapunova</dc:creator>
  <cp:lastModifiedBy>Beth Gonzales</cp:lastModifiedBy>
  <cp:revision>9</cp:revision>
  <dcterms:created xsi:type="dcterms:W3CDTF">2022-03-18T20:24:28Z</dcterms:created>
  <dcterms:modified xsi:type="dcterms:W3CDTF">2026-09-18T14:23:27Z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0x0101001D30E2C38FA96244BB2B92A435A4EAB2</vt:lpwstr>
  </property>
  <property fmtid="{D5CDD505-2E9C-101B-9397-08002B2CF9AE}" pid="3" name="MediaServiceImageTags">
    <vt:lpwstr/>
  </property>
</Properties>
</file>